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302" r:id="rId5"/>
    <p:sldId id="261" r:id="rId6"/>
    <p:sldId id="263" r:id="rId7"/>
    <p:sldId id="264" r:id="rId8"/>
    <p:sldId id="265" r:id="rId9"/>
    <p:sldId id="266" r:id="rId10"/>
    <p:sldId id="268" r:id="rId11"/>
    <p:sldId id="270" r:id="rId12"/>
    <p:sldId id="269" r:id="rId13"/>
    <p:sldId id="271" r:id="rId14"/>
    <p:sldId id="272" r:id="rId15"/>
    <p:sldId id="274" r:id="rId16"/>
    <p:sldId id="275" r:id="rId17"/>
    <p:sldId id="273" r:id="rId18"/>
    <p:sldId id="277" r:id="rId19"/>
    <p:sldId id="278" r:id="rId20"/>
    <p:sldId id="303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51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uFillTx/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7610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01" name="Google Shape;3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37" name="Google Shape;3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406" name="Google Shape;4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08" name="Google Shape;3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420" name="Google Shape;4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427" name="Google Shape;4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bg>
      <p:bgPr>
        <a:solidFill>
          <a:srgbClr val="F4F4F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sldNum" idx="12"/>
          </p:nvPr>
        </p:nvSpPr>
        <p:spPr>
          <a:xfrm>
            <a:off x="6312016" y="5503577"/>
            <a:ext cx="241191" cy="24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solidFill>
                <a:srgbClr val="595959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 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5"/>
          <p:cNvSpPr txBox="1">
            <a:spLocks noGrp="1"/>
          </p:cNvSpPr>
          <p:nvPr>
            <p:ph type="title"/>
          </p:nvPr>
        </p:nvSpPr>
        <p:spPr>
          <a:xfrm>
            <a:off x="311698" y="1302273"/>
            <a:ext cx="8520604" cy="5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body" idx="1"/>
          </p:nvPr>
        </p:nvSpPr>
        <p:spPr>
          <a:xfrm>
            <a:off x="311698" y="2009723"/>
            <a:ext cx="8520604" cy="341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  <a:defRPr>
                <a:uFillTx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■"/>
              <a:defRPr>
                <a:uFillTx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  <a:defRPr>
                <a:uFillTx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8656106" y="5539438"/>
            <a:ext cx="365058" cy="35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>
                <a:solidFill>
                  <a:srgbClr val="595959"/>
                </a:solidFill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sldNum" idx="12"/>
          </p:nvPr>
        </p:nvSpPr>
        <p:spPr>
          <a:xfrm>
            <a:off x="8305800" y="6324600"/>
            <a:ext cx="386662" cy="37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>
                <a:solidFill>
                  <a:srgbClr val="000000"/>
                </a:solidFill>
                <a:uFillTx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 sz="1200">
              <a:solidFill>
                <a:srgbClr val="595959"/>
              </a:solidFill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>
            <a:spLocks noGrp="1"/>
          </p:cNvSpPr>
          <p:nvPr>
            <p:ph type="title"/>
          </p:nvPr>
        </p:nvSpPr>
        <p:spPr>
          <a:xfrm>
            <a:off x="311698" y="1302273"/>
            <a:ext cx="8520604" cy="5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3"/>
          <p:cNvSpPr txBox="1">
            <a:spLocks noGrp="1"/>
          </p:cNvSpPr>
          <p:nvPr>
            <p:ph type="body" idx="1"/>
          </p:nvPr>
        </p:nvSpPr>
        <p:spPr>
          <a:xfrm>
            <a:off x="311698" y="2009723"/>
            <a:ext cx="8520604" cy="341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3"/>
          <p:cNvSpPr txBox="1">
            <a:spLocks noGrp="1"/>
          </p:cNvSpPr>
          <p:nvPr>
            <p:ph type="sldNum" idx="12"/>
          </p:nvPr>
        </p:nvSpPr>
        <p:spPr>
          <a:xfrm>
            <a:off x="8656106" y="5539438"/>
            <a:ext cx="365058" cy="35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 sz="1400">
              <a:solidFill>
                <a:srgbClr val="000000"/>
              </a:solidFill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1"/>
          <p:cNvGrpSpPr/>
          <p:nvPr/>
        </p:nvGrpSpPr>
        <p:grpSpPr>
          <a:xfrm>
            <a:off x="-289263" y="10925"/>
            <a:ext cx="2343620" cy="6836139"/>
            <a:chOff x="-1" y="-1"/>
            <a:chExt cx="2343618" cy="6836138"/>
          </a:xfrm>
        </p:grpSpPr>
        <p:sp>
          <p:nvSpPr>
            <p:cNvPr id="22" name="Google Shape;22;p1"/>
            <p:cNvSpPr>
              <a:spLocks/>
            </p:cNvSpPr>
            <p:nvPr/>
          </p:nvSpPr>
          <p:spPr>
            <a:xfrm>
              <a:off x="0" y="-1"/>
              <a:ext cx="2343612" cy="683613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endParaRPr sz="1800" b="1" i="0" u="none" strike="noStrike" cap="none">
                <a:solidFill>
                  <a:srgbClr val="FFFFFF"/>
                </a:solidFill>
                <a:uFillTx/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" name="Google Shape;23;p1"/>
            <p:cNvSpPr txBox="1">
              <a:spLocks/>
            </p:cNvSpPr>
            <p:nvPr/>
          </p:nvSpPr>
          <p:spPr>
            <a:xfrm>
              <a:off x="-1" y="2716997"/>
              <a:ext cx="2343618" cy="1402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34300" rIns="34300" bIns="343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uFillTx/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>
                <a:uFillTx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uFillTx/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>
                <a:uFillTx/>
              </a:endParaRPr>
            </a:p>
          </p:txBody>
        </p:sp>
      </p:grpSp>
      <p:cxnSp>
        <p:nvCxnSpPr>
          <p:cNvPr id="24" name="Google Shape;24;p1"/>
          <p:cNvCxnSpPr/>
          <p:nvPr/>
        </p:nvCxnSpPr>
        <p:spPr>
          <a:xfrm>
            <a:off x="-5" y="2456435"/>
            <a:ext cx="9153547" cy="1"/>
          </a:xfrm>
          <a:prstGeom prst="straightConnector1">
            <a:avLst/>
          </a:prstGeom>
          <a:noFill/>
          <a:ln w="9525" cap="flat" cmpd="sng">
            <a:solidFill>
              <a:srgbClr val="B7B7B7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1"/>
          <p:cNvSpPr txBox="1">
            <a:spLocks/>
          </p:cNvSpPr>
          <p:nvPr/>
        </p:nvSpPr>
        <p:spPr>
          <a:xfrm>
            <a:off x="2411760" y="1093333"/>
            <a:ext cx="687489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02060"/>
              </a:buClr>
              <a:buSzPts val="4400"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ENDOCRINE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   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SYSTEM</a:t>
            </a:r>
            <a:endParaRPr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pic>
        <p:nvPicPr>
          <p:cNvPr id="26" name="Google Shape;26;p1" descr="image1.png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83102" y="1215423"/>
            <a:ext cx="1227555" cy="106988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"/>
          <p:cNvSpPr txBox="1">
            <a:spLocks/>
          </p:cNvSpPr>
          <p:nvPr/>
        </p:nvSpPr>
        <p:spPr>
          <a:xfrm>
            <a:off x="2284383" y="2599280"/>
            <a:ext cx="102540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buClr>
                <a:srgbClr val="002060"/>
              </a:buClr>
              <a:buSzPts val="2600"/>
            </a:pPr>
            <a:r>
              <a:rPr lang="en-US" sz="2600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Other Endocrine Glands</a:t>
            </a:r>
            <a:endParaRPr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oteko\Desktop\Без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9" y="2492896"/>
            <a:ext cx="8817772" cy="389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Google Shape;141;p11"/>
          <p:cNvSpPr txBox="1">
            <a:spLocks noGrp="1"/>
          </p:cNvSpPr>
          <p:nvPr>
            <p:ph type="sldNum" idx="4294967295"/>
          </p:nvPr>
        </p:nvSpPr>
        <p:spPr>
          <a:xfrm>
            <a:off x="8851902" y="6324600"/>
            <a:ext cx="292096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10</a:t>
            </a:fld>
            <a:endParaRPr>
              <a:uFillTx/>
            </a:endParaRPr>
          </a:p>
        </p:txBody>
      </p:sp>
      <p:sp>
        <p:nvSpPr>
          <p:cNvPr id="142" name="Google Shape;142;p11"/>
          <p:cNvSpPr txBox="1">
            <a:spLocks noGrp="1"/>
          </p:cNvSpPr>
          <p:nvPr>
            <p:ph type="title" idx="4294967295"/>
          </p:nvPr>
        </p:nvSpPr>
        <p:spPr>
          <a:xfrm>
            <a:off x="11115" y="44624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4400" b="1" dirty="0"/>
              <a:t>The Parathyroid Glands</a:t>
            </a:r>
            <a:endParaRPr dirty="0">
              <a:uFillTx/>
            </a:endParaRPr>
          </a:p>
        </p:txBody>
      </p:sp>
      <p:sp>
        <p:nvSpPr>
          <p:cNvPr id="143" name="Google Shape;143;p11"/>
          <p:cNvSpPr txBox="1">
            <a:spLocks noGrp="1"/>
          </p:cNvSpPr>
          <p:nvPr>
            <p:ph type="body" idx="4294967295"/>
          </p:nvPr>
        </p:nvSpPr>
        <p:spPr>
          <a:xfrm>
            <a:off x="215142" y="980728"/>
            <a:ext cx="8964488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lvl="0" indent="-342900">
              <a:lnSpc>
                <a:spcPct val="100000"/>
              </a:lnSpc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are </a:t>
            </a:r>
            <a:r>
              <a:rPr lang="en-US" sz="1400" dirty="0">
                <a:solidFill>
                  <a:srgbClr val="000000"/>
                </a:solidFill>
              </a:rPr>
              <a:t>ovoid glands, usually four in </a:t>
            </a:r>
            <a:r>
              <a:rPr lang="en-US" sz="1400" dirty="0" smtClean="0">
                <a:solidFill>
                  <a:srgbClr val="000000"/>
                </a:solidFill>
              </a:rPr>
              <a:t>number, partially </a:t>
            </a:r>
            <a:r>
              <a:rPr lang="en-US" sz="1400" dirty="0">
                <a:solidFill>
                  <a:srgbClr val="000000"/>
                </a:solidFill>
              </a:rPr>
              <a:t>embedded in the posterior surface of the thyroid. 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00000"/>
              </a:lnSpc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about </a:t>
            </a:r>
            <a:r>
              <a:rPr lang="en-US" sz="1400" dirty="0">
                <a:solidFill>
                  <a:srgbClr val="000000"/>
                </a:solidFill>
              </a:rPr>
              <a:t>3 to 8 mm long and 2 to 5 mm wide, and is separated </a:t>
            </a:r>
            <a:r>
              <a:rPr lang="en-US" sz="1400" dirty="0" smtClean="0">
                <a:solidFill>
                  <a:srgbClr val="000000"/>
                </a:solidFill>
              </a:rPr>
              <a:t>from the </a:t>
            </a:r>
            <a:r>
              <a:rPr lang="en-US" sz="1400" dirty="0">
                <a:solidFill>
                  <a:srgbClr val="000000"/>
                </a:solidFill>
              </a:rPr>
              <a:t>thyroid follicles by a thin fibrous capsule and adipose tissue</a:t>
            </a:r>
          </a:p>
          <a:p>
            <a:pPr marL="342900" lvl="0" indent="-342900">
              <a:lnSpc>
                <a:spcPct val="100000"/>
              </a:lnSpc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directly </a:t>
            </a:r>
            <a:r>
              <a:rPr lang="en-US" sz="1400" dirty="0">
                <a:solidFill>
                  <a:srgbClr val="000000"/>
                </a:solidFill>
              </a:rPr>
              <a:t>monitor blood composition and secrete </a:t>
            </a:r>
            <a:r>
              <a:rPr lang="en-US" sz="1400" dirty="0" smtClean="0">
                <a:solidFill>
                  <a:srgbClr val="000000"/>
                </a:solidFill>
              </a:rPr>
              <a:t>PTH when </a:t>
            </a:r>
            <a:r>
              <a:rPr lang="en-US" sz="1400" dirty="0">
                <a:solidFill>
                  <a:srgbClr val="000000"/>
                </a:solidFill>
              </a:rPr>
              <a:t>the calcium level dips too low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</a:p>
          <a:p>
            <a:pPr marL="342900" lvl="0" indent="-342900">
              <a:lnSpc>
                <a:spcPct val="100000"/>
              </a:lnSpc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PTH </a:t>
            </a:r>
            <a:r>
              <a:rPr lang="en-US" sz="1400" dirty="0">
                <a:solidFill>
                  <a:srgbClr val="000000"/>
                </a:solidFill>
              </a:rPr>
              <a:t>raises the calcium </a:t>
            </a:r>
            <a:r>
              <a:rPr lang="en-US" sz="1400" dirty="0" smtClean="0">
                <a:solidFill>
                  <a:srgbClr val="000000"/>
                </a:solidFill>
              </a:rPr>
              <a:t>level by </a:t>
            </a:r>
            <a:r>
              <a:rPr lang="en-US" sz="1400" dirty="0">
                <a:solidFill>
                  <a:srgbClr val="000000"/>
                </a:solidFill>
              </a:rPr>
              <a:t>stimulating calcium reabsorption from the bones and </a:t>
            </a:r>
            <a:r>
              <a:rPr lang="en-US" sz="1400" dirty="0" smtClean="0">
                <a:solidFill>
                  <a:srgbClr val="000000"/>
                </a:solidFill>
              </a:rPr>
              <a:t>reducing calcium </a:t>
            </a:r>
            <a:r>
              <a:rPr lang="en-US" sz="1400" dirty="0">
                <a:solidFill>
                  <a:srgbClr val="000000"/>
                </a:solidFill>
              </a:rPr>
              <a:t>losses in the </a:t>
            </a:r>
            <a:r>
              <a:rPr lang="en-US" sz="1400" dirty="0" smtClean="0">
                <a:solidFill>
                  <a:srgbClr val="000000"/>
                </a:solidFill>
              </a:rPr>
              <a:t>urine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>
            <a:spLocks noGrp="1"/>
          </p:cNvSpPr>
          <p:nvPr>
            <p:ph type="sldNum" idx="4294967295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11</a:t>
            </a:fld>
            <a:endParaRPr>
              <a:uFillTx/>
            </a:endParaRP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4294967295"/>
          </p:nvPr>
        </p:nvSpPr>
        <p:spPr>
          <a:xfrm>
            <a:off x="-2" y="0"/>
            <a:ext cx="91440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4400" b="1" dirty="0"/>
              <a:t>The Adrenal Glands</a:t>
            </a:r>
            <a:endParaRPr dirty="0">
              <a:uFillTx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4294967295"/>
          </p:nvPr>
        </p:nvSpPr>
        <p:spPr>
          <a:xfrm>
            <a:off x="304800" y="1196752"/>
            <a:ext cx="8610600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42900" lvl="0" indent="-342900">
              <a:lnSpc>
                <a:spcPct val="90000"/>
              </a:lnSpc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it like a cap on the </a:t>
            </a:r>
            <a:r>
              <a:rPr lang="en-US" b="1" dirty="0" smtClean="0">
                <a:solidFill>
                  <a:srgbClr val="000000"/>
                </a:solidFill>
              </a:rPr>
              <a:t>superior pole </a:t>
            </a:r>
            <a:r>
              <a:rPr lang="en-US" b="1" dirty="0">
                <a:solidFill>
                  <a:srgbClr val="000000"/>
                </a:solidFill>
              </a:rPr>
              <a:t>of each kidney </a:t>
            </a:r>
            <a:endParaRPr b="1" dirty="0">
              <a:solidFill>
                <a:srgbClr val="000000"/>
              </a:solidFill>
              <a:uFillTx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dirty="0">
                <a:latin typeface="STIXMathJax_Main-Regular"/>
              </a:rPr>
              <a:t>retroperitoneal, lying outside the peritoneal cavity between </a:t>
            </a:r>
            <a:r>
              <a:rPr lang="en-US" dirty="0" smtClean="0">
                <a:latin typeface="STIXMathJax_Main-Regular"/>
              </a:rPr>
              <a:t>the </a:t>
            </a:r>
            <a:r>
              <a:rPr lang="en-US" dirty="0" smtClean="0"/>
              <a:t>peritoneum </a:t>
            </a:r>
            <a:r>
              <a:rPr lang="en-US" dirty="0"/>
              <a:t>and posterior body wall.</a:t>
            </a:r>
            <a:r>
              <a:rPr lang="en-US" dirty="0" smtClean="0">
                <a:latin typeface="STIXMathJax_Main-Regular"/>
              </a:rPr>
              <a:t> </a:t>
            </a:r>
            <a:endParaRPr b="0" dirty="0">
              <a:uFillTx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about 5 cm vertically, 3 cm wide, and 1 cm from anterior </a:t>
            </a:r>
            <a:r>
              <a:rPr lang="en-US" dirty="0" smtClean="0">
                <a:solidFill>
                  <a:srgbClr val="000000"/>
                </a:solidFill>
              </a:rPr>
              <a:t>to posterior</a:t>
            </a:r>
            <a:r>
              <a:rPr lang="en-US" dirty="0">
                <a:solidFill>
                  <a:srgbClr val="000000"/>
                </a:solidFill>
              </a:rPr>
              <a:t>. It weighs about 8 to 10 g in the </a:t>
            </a:r>
            <a:r>
              <a:rPr lang="en-US" dirty="0" smtClean="0">
                <a:solidFill>
                  <a:srgbClr val="000000"/>
                </a:solidFill>
              </a:rPr>
              <a:t>newborn, </a:t>
            </a:r>
            <a:r>
              <a:rPr lang="en-US" dirty="0"/>
              <a:t>at 4 to 5 g in adults.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lnSpc>
                <a:spcPct val="100000"/>
              </a:lnSpc>
              <a:buClr>
                <a:srgbClr val="000000"/>
              </a:buClr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b="1" dirty="0" smtClean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adrenal medulla, is 10% to 20% of the </a:t>
            </a:r>
            <a:r>
              <a:rPr lang="en-US" b="1" dirty="0" smtClean="0">
                <a:solidFill>
                  <a:srgbClr val="000000"/>
                </a:solidFill>
              </a:rPr>
              <a:t>gland</a:t>
            </a:r>
            <a:r>
              <a:rPr lang="en-US" dirty="0"/>
              <a:t>– its color ranges from gray to dark red</a:t>
            </a:r>
            <a:r>
              <a:rPr lang="en-US" dirty="0" smtClean="0"/>
              <a:t>.</a:t>
            </a:r>
          </a:p>
          <a:p>
            <a:pPr marL="742950" lvl="1" indent="-28575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b="1" dirty="0">
                <a:solidFill>
                  <a:srgbClr val="000000"/>
                </a:solidFill>
              </a:rPr>
              <a:t>adrenal cortex, constituting 80% to 90% of the</a:t>
            </a:r>
          </a:p>
          <a:p>
            <a:pPr marL="742950" lvl="1" indent="-28575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b="1" dirty="0" smtClean="0">
                <a:solidFill>
                  <a:srgbClr val="000000"/>
                </a:solidFill>
              </a:rPr>
              <a:t>Gland </a:t>
            </a:r>
            <a:r>
              <a:rPr lang="en-US" dirty="0"/>
              <a:t>- a yellowish color due to its high concentration of</a:t>
            </a:r>
          </a:p>
          <a:p>
            <a:pPr marL="457200" lvl="1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dirty="0"/>
              <a:t>cholesterol and other lipids</a:t>
            </a:r>
            <a:r>
              <a:rPr lang="en-US" dirty="0" smtClean="0"/>
              <a:t>.</a:t>
            </a:r>
            <a:endParaRPr b="0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>
            <a:spLocks noGrp="1"/>
          </p:cNvSpPr>
          <p:nvPr>
            <p:ph type="title" idx="4294967295"/>
          </p:nvPr>
        </p:nvSpPr>
        <p:spPr>
          <a:xfrm>
            <a:off x="-2" y="76200"/>
            <a:ext cx="91440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4400" b="1" dirty="0"/>
              <a:t>The Adrenal Glands</a:t>
            </a:r>
            <a:endParaRPr dirty="0">
              <a:uFillTx/>
            </a:endParaRPr>
          </a:p>
        </p:txBody>
      </p:sp>
      <p:sp>
        <p:nvSpPr>
          <p:cNvPr id="158" name="Google Shape;158;p12"/>
          <p:cNvSpPr txBox="1">
            <a:spLocks/>
          </p:cNvSpPr>
          <p:nvPr/>
        </p:nvSpPr>
        <p:spPr>
          <a:xfrm>
            <a:off x="2792411" y="5022850"/>
            <a:ext cx="597484" cy="2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Valve</a:t>
            </a:r>
            <a:endParaRPr>
              <a:uFillTx/>
            </a:endParaRPr>
          </a:p>
        </p:txBody>
      </p:sp>
      <p:cxnSp>
        <p:nvCxnSpPr>
          <p:cNvPr id="162" name="Google Shape;162;p12"/>
          <p:cNvCxnSpPr/>
          <p:nvPr/>
        </p:nvCxnSpPr>
        <p:spPr>
          <a:xfrm>
            <a:off x="7987506" y="3105150"/>
            <a:ext cx="12702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46" name="Picture 2" descr="C:\Users\Broteko\Desktop\Безы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1" y="1340768"/>
            <a:ext cx="8564563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834" y="626440"/>
            <a:ext cx="2691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The Adrenal Medulla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626440"/>
            <a:ext cx="2550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The Adrenal Cortex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338437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acting as both an endocrine</a:t>
            </a:r>
          </a:p>
          <a:p>
            <a:r>
              <a:rPr lang="en-US" sz="1600" dirty="0"/>
              <a:t>gland and a ganglion of the sympathetic nervous system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Sympathetic </a:t>
            </a:r>
            <a:r>
              <a:rPr lang="en-US" sz="1600" dirty="0" smtClean="0"/>
              <a:t>preganglionic nerve </a:t>
            </a:r>
            <a:r>
              <a:rPr lang="en-US" sz="1600" dirty="0"/>
              <a:t>fibers penetrate through the cortex to reach </a:t>
            </a:r>
            <a:r>
              <a:rPr lang="en-US" sz="1600" b="1" dirty="0" err="1"/>
              <a:t>chromaffin</a:t>
            </a:r>
            <a:r>
              <a:rPr lang="en-US" sz="1600" b="1" dirty="0"/>
              <a:t> cells </a:t>
            </a:r>
            <a:r>
              <a:rPr lang="en-US" sz="1600" dirty="0"/>
              <a:t>- neuroendocrine </a:t>
            </a:r>
            <a:r>
              <a:rPr lang="en-US" sz="1600" dirty="0" smtClean="0"/>
              <a:t>cells - </a:t>
            </a:r>
            <a:r>
              <a:rPr lang="en-US" sz="1600" dirty="0"/>
              <a:t>release a </a:t>
            </a:r>
            <a:r>
              <a:rPr lang="en-US" sz="1600" dirty="0" smtClean="0"/>
              <a:t>mixture of </a:t>
            </a:r>
            <a:r>
              <a:rPr lang="en-US" sz="1600" dirty="0" err="1" smtClean="0"/>
              <a:t>catecholamines</a:t>
            </a:r>
            <a:r>
              <a:rPr lang="en-US" sz="1600" dirty="0"/>
              <a:t>: about three-quarters </a:t>
            </a:r>
            <a:r>
              <a:rPr lang="en-US" sz="1600" b="1" dirty="0"/>
              <a:t>epinephrine</a:t>
            </a:r>
            <a:r>
              <a:rPr lang="en-US" sz="1600" dirty="0"/>
              <a:t>,</a:t>
            </a:r>
          </a:p>
          <a:p>
            <a:r>
              <a:rPr lang="en-US" sz="1600" dirty="0"/>
              <a:t>one-quarter </a:t>
            </a:r>
            <a:r>
              <a:rPr lang="en-US" sz="1600" b="1" dirty="0"/>
              <a:t>norepinephrine</a:t>
            </a:r>
            <a:r>
              <a:rPr lang="en-US" sz="1600" dirty="0"/>
              <a:t>, and a trace of </a:t>
            </a:r>
            <a:r>
              <a:rPr lang="en-US" sz="1600" b="1" dirty="0"/>
              <a:t>dopamine</a:t>
            </a:r>
            <a:r>
              <a:rPr lang="en-US" sz="1600" dirty="0"/>
              <a:t>.</a:t>
            </a:r>
            <a:endParaRPr lang="en-US" sz="16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628800"/>
            <a:ext cx="511256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surrounds the medulla on all </a:t>
            </a:r>
            <a:r>
              <a:rPr lang="en-US" sz="1600" dirty="0" smtClean="0"/>
              <a:t>sides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Produces more </a:t>
            </a:r>
            <a:r>
              <a:rPr lang="en-US" sz="1600" dirty="0"/>
              <a:t>than 25 steroid hormones, known collectively as the </a:t>
            </a:r>
            <a:r>
              <a:rPr lang="en-US" sz="1600" b="1" dirty="0" smtClean="0"/>
              <a:t>corticosteroids or </a:t>
            </a:r>
            <a:r>
              <a:rPr lang="en-US" sz="1600" b="1" dirty="0"/>
              <a:t>corticoids</a:t>
            </a:r>
            <a:r>
              <a:rPr lang="en-US" sz="1600" b="1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three categories: </a:t>
            </a:r>
            <a:r>
              <a:rPr lang="en-US" sz="1600" b="1" dirty="0"/>
              <a:t>mineralocorticoids, </a:t>
            </a:r>
            <a:r>
              <a:rPr lang="en-US" sz="1600" dirty="0"/>
              <a:t>which </a:t>
            </a:r>
            <a:r>
              <a:rPr lang="en-US" sz="1600" dirty="0" smtClean="0"/>
              <a:t>regulate the </a:t>
            </a:r>
            <a:r>
              <a:rPr lang="en-US" sz="1600" dirty="0"/>
              <a:t>body’s electrolyte balance;</a:t>
            </a:r>
            <a:r>
              <a:rPr lang="en-US" sz="1600" b="1" dirty="0"/>
              <a:t> glucocorticoids, </a:t>
            </a:r>
            <a:r>
              <a:rPr lang="en-US" sz="1600" dirty="0"/>
              <a:t>which regulate </a:t>
            </a:r>
            <a:r>
              <a:rPr lang="en-US" sz="1600" dirty="0" smtClean="0"/>
              <a:t>the metabolism </a:t>
            </a:r>
            <a:r>
              <a:rPr lang="en-US" sz="1600" dirty="0"/>
              <a:t>of glucose and other organic fuels; and </a:t>
            </a:r>
            <a:r>
              <a:rPr lang="en-US" sz="1600" b="1" dirty="0"/>
              <a:t>sex </a:t>
            </a:r>
            <a:r>
              <a:rPr lang="en-US" sz="1600" b="1" dirty="0" smtClean="0"/>
              <a:t>steroids</a:t>
            </a:r>
            <a:r>
              <a:rPr lang="en-US" sz="1600" dirty="0" smtClean="0"/>
              <a:t>, with </a:t>
            </a:r>
            <a:r>
              <a:rPr lang="en-US" sz="1600" dirty="0"/>
              <a:t>various developmental and reproductive functions</a:t>
            </a:r>
            <a:r>
              <a:rPr lang="en-US" sz="1600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The adrenal cortex has </a:t>
            </a:r>
            <a:r>
              <a:rPr lang="en-US" sz="1600" b="1" dirty="0"/>
              <a:t>three layers </a:t>
            </a:r>
            <a:r>
              <a:rPr lang="en-US" sz="1600" dirty="0"/>
              <a:t>of </a:t>
            </a:r>
            <a:r>
              <a:rPr lang="en-US" sz="1600" dirty="0" smtClean="0"/>
              <a:t>tissue: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The </a:t>
            </a:r>
            <a:r>
              <a:rPr lang="en-US" sz="1600" b="1" dirty="0" err="1"/>
              <a:t>zona</a:t>
            </a:r>
            <a:r>
              <a:rPr lang="en-US" sz="1600" b="1" dirty="0"/>
              <a:t> </a:t>
            </a:r>
            <a:r>
              <a:rPr lang="en-US" sz="1600" b="1" dirty="0" err="1" smtClean="0"/>
              <a:t>glomerulosa</a:t>
            </a:r>
            <a:r>
              <a:rPr lang="en-US" sz="1600" b="1" dirty="0" smtClean="0"/>
              <a:t> </a:t>
            </a:r>
            <a:r>
              <a:rPr lang="en-US" sz="1600" dirty="0" smtClean="0"/>
              <a:t>(Aldosterone)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The </a:t>
            </a:r>
            <a:r>
              <a:rPr lang="en-US" sz="1600" b="1" dirty="0" err="1"/>
              <a:t>zona</a:t>
            </a:r>
            <a:r>
              <a:rPr lang="en-US" sz="1600" b="1" dirty="0"/>
              <a:t> </a:t>
            </a:r>
            <a:r>
              <a:rPr lang="en-US" sz="1600" b="1" dirty="0" err="1" smtClean="0"/>
              <a:t>fasciculata</a:t>
            </a:r>
            <a:r>
              <a:rPr lang="en-US" sz="1600" b="1" dirty="0" smtClean="0"/>
              <a:t> </a:t>
            </a:r>
            <a:r>
              <a:rPr lang="en-US" sz="1600" dirty="0" smtClean="0"/>
              <a:t>(Cortisol, </a:t>
            </a:r>
            <a:r>
              <a:rPr lang="en-US" sz="1600" dirty="0"/>
              <a:t>Androgens</a:t>
            </a:r>
            <a:r>
              <a:rPr lang="en-US" sz="16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1600" dirty="0"/>
              <a:t>The</a:t>
            </a:r>
            <a:r>
              <a:rPr lang="en-US" sz="1600" b="1" dirty="0"/>
              <a:t> </a:t>
            </a:r>
            <a:r>
              <a:rPr lang="en-US" sz="1600" b="1" dirty="0" err="1"/>
              <a:t>zona</a:t>
            </a:r>
            <a:r>
              <a:rPr lang="en-US" sz="1600" b="1" dirty="0"/>
              <a:t> </a:t>
            </a:r>
            <a:r>
              <a:rPr lang="en-US" sz="1600" b="1" dirty="0" err="1" smtClean="0"/>
              <a:t>reticularis</a:t>
            </a:r>
            <a:r>
              <a:rPr lang="en-US" sz="1600" b="1" dirty="0" smtClean="0"/>
              <a:t> </a:t>
            </a:r>
            <a:r>
              <a:rPr lang="en-US" sz="1600" dirty="0" smtClean="0"/>
              <a:t>(Cortisol, </a:t>
            </a:r>
            <a:r>
              <a:rPr lang="en-US" sz="1600" dirty="0"/>
              <a:t>Androgens</a:t>
            </a:r>
            <a:r>
              <a:rPr lang="en-US" sz="1600" dirty="0" smtClean="0"/>
              <a:t>)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>
            <a:spLocks/>
          </p:cNvSpPr>
          <p:nvPr/>
        </p:nvSpPr>
        <p:spPr>
          <a:xfrm>
            <a:off x="-4175" y="2019716"/>
            <a:ext cx="9152350" cy="2493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p15"/>
          <p:cNvSpPr txBox="1">
            <a:spLocks/>
          </p:cNvSpPr>
          <p:nvPr/>
        </p:nvSpPr>
        <p:spPr>
          <a:xfrm>
            <a:off x="155803" y="2529388"/>
            <a:ext cx="8623476" cy="113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25" tIns="38125" rIns="38125" bIns="38125" anchor="ctr" anchorCtr="0">
            <a:spAutoFit/>
          </a:bodyPr>
          <a:lstStyle/>
          <a:p>
            <a:pPr marL="403278" lvl="0" indent="-403278">
              <a:lnSpc>
                <a:spcPct val="150000"/>
              </a:lnSpc>
              <a:buClr>
                <a:srgbClr val="F4F4F4"/>
              </a:buClr>
              <a:buSzPts val="2300"/>
              <a:buFont typeface="Times New Roman"/>
              <a:buChar char="◆"/>
            </a:pPr>
            <a:r>
              <a:rPr lang="en-US" sz="23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300" b="1" dirty="0" err="1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zona</a:t>
            </a:r>
            <a:r>
              <a:rPr lang="en-US" sz="23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 b="1" dirty="0" err="1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fasciculata</a:t>
            </a:r>
            <a:r>
              <a:rPr lang="en-US" sz="23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thickens significantly in </a:t>
            </a:r>
            <a:r>
              <a:rPr lang="en-US" sz="2300" b="1" dirty="0" smtClean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pregnant women</a:t>
            </a:r>
            <a:r>
              <a:rPr lang="en-US" sz="23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What do you think would be the benefit of </a:t>
            </a:r>
            <a:r>
              <a:rPr lang="en-US" sz="2300" b="1" dirty="0" smtClean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phenomenon</a:t>
            </a:r>
            <a:r>
              <a:rPr lang="en-US" sz="2300" b="1" dirty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>
              <a:uFillTx/>
            </a:endParaRPr>
          </a:p>
        </p:txBody>
      </p:sp>
      <p:sp>
        <p:nvSpPr>
          <p:cNvPr id="305" name="Google Shape;305;p15"/>
          <p:cNvSpPr txBox="1">
            <a:spLocks/>
          </p:cNvSpPr>
          <p:nvPr/>
        </p:nvSpPr>
        <p:spPr>
          <a:xfrm>
            <a:off x="88900" y="1205169"/>
            <a:ext cx="5657953" cy="68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723834" marR="0" lvl="0" indent="-72383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1C0A"/>
              </a:buClr>
              <a:buSzPts val="3900"/>
              <a:buFont typeface="Times New Roman"/>
              <a:buChar char="◆"/>
            </a:pPr>
            <a:r>
              <a:rPr lang="en-US" sz="3900" b="1" i="0" u="none" strike="noStrike" cap="none">
                <a:solidFill>
                  <a:srgbClr val="CC1C0A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▶▶▶</a:t>
            </a:r>
            <a:r>
              <a:rPr lang="en-US" sz="3900" b="1" i="0" u="none" strike="noStrike" cap="none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1" i="0" u="none" strike="noStrike" cap="none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APPLY WHAT YOU KNOW </a:t>
            </a:r>
            <a:endParaRPr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roteko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7128"/>
            <a:ext cx="5040560" cy="48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" name="Google Shape;401;p17"/>
          <p:cNvSpPr txBox="1">
            <a:spLocks noGrp="1"/>
          </p:cNvSpPr>
          <p:nvPr>
            <p:ph type="title" idx="4294967295"/>
          </p:nvPr>
        </p:nvSpPr>
        <p:spPr>
          <a:xfrm>
            <a:off x="0" y="65083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4400" b="1" dirty="0"/>
              <a:t>The Pancreatic Islets</a:t>
            </a:r>
            <a:endParaRPr dirty="0"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24744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pancreas is an elongated, spongy gland located below </a:t>
            </a:r>
            <a:r>
              <a:rPr lang="en-US" sz="1200" dirty="0" smtClean="0"/>
              <a:t>and behind </a:t>
            </a:r>
            <a:r>
              <a:rPr lang="en-US" sz="1200" dirty="0"/>
              <a:t>the stomach; most of it is retroperitoneal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060848"/>
            <a:ext cx="4283968" cy="338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Scattered throughout the exocrine </a:t>
            </a:r>
            <a:r>
              <a:rPr lang="en-US" dirty="0" smtClean="0"/>
              <a:t>tissue are </a:t>
            </a:r>
            <a:r>
              <a:rPr lang="en-US" dirty="0"/>
              <a:t>1 to 2 million endocrine cell clusters called </a:t>
            </a:r>
            <a:r>
              <a:rPr lang="en-US" dirty="0" smtClean="0"/>
              <a:t>pancreatic islets </a:t>
            </a:r>
            <a:r>
              <a:rPr lang="en-US" dirty="0"/>
              <a:t>(islets of Langerhans21</a:t>
            </a:r>
            <a:r>
              <a:rPr lang="en-US" dirty="0" smtClean="0"/>
              <a:t>)</a:t>
            </a:r>
            <a:endParaRPr lang="ru-RU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Alpha </a:t>
            </a:r>
            <a:r>
              <a:rPr lang="en-US" b="1" dirty="0"/>
              <a:t>(</a:t>
            </a:r>
            <a:r>
              <a:rPr lang="en-US" dirty="0"/>
              <a:t>α</a:t>
            </a:r>
            <a:r>
              <a:rPr lang="en-US" b="1" dirty="0"/>
              <a:t>) cells, </a:t>
            </a:r>
            <a:r>
              <a:rPr lang="en-US" dirty="0"/>
              <a:t>or </a:t>
            </a:r>
            <a:r>
              <a:rPr lang="en-US" b="1" dirty="0"/>
              <a:t>A cells, </a:t>
            </a:r>
            <a:r>
              <a:rPr lang="en-US" dirty="0"/>
              <a:t>secrete </a:t>
            </a:r>
            <a:r>
              <a:rPr lang="en-US" b="1" dirty="0"/>
              <a:t>glucagon </a:t>
            </a:r>
            <a:r>
              <a:rPr lang="en-US" dirty="0" smtClean="0"/>
              <a:t>between meals </a:t>
            </a:r>
            <a:r>
              <a:rPr lang="en-US" dirty="0"/>
              <a:t>when the blood glucose concentration falls </a:t>
            </a:r>
            <a:r>
              <a:rPr lang="en-US" dirty="0" smtClean="0"/>
              <a:t>below 100 mg/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Beta </a:t>
            </a:r>
            <a:r>
              <a:rPr lang="en-US" b="1" dirty="0"/>
              <a:t>(</a:t>
            </a:r>
            <a:r>
              <a:rPr lang="en-US" dirty="0"/>
              <a:t>β</a:t>
            </a:r>
            <a:r>
              <a:rPr lang="en-US" b="1" dirty="0"/>
              <a:t>) cells, </a:t>
            </a:r>
            <a:r>
              <a:rPr lang="en-US" dirty="0"/>
              <a:t>or </a:t>
            </a:r>
            <a:r>
              <a:rPr lang="en-US" b="1" dirty="0"/>
              <a:t>B cells, </a:t>
            </a:r>
            <a:r>
              <a:rPr lang="en-US" dirty="0"/>
              <a:t>secrete two hormones, </a:t>
            </a:r>
            <a:r>
              <a:rPr lang="en-US" i="1" dirty="0"/>
              <a:t>insulin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i="1" dirty="0" smtClean="0"/>
              <a:t>amylin.</a:t>
            </a:r>
            <a:r>
              <a:rPr lang="ru-RU" i="1" dirty="0"/>
              <a:t> </a:t>
            </a:r>
            <a:endParaRPr lang="ru-RU" i="1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Delta </a:t>
            </a:r>
            <a:r>
              <a:rPr lang="en-US" b="1" dirty="0"/>
              <a:t>(</a:t>
            </a:r>
            <a:r>
              <a:rPr lang="en-US" dirty="0"/>
              <a:t>δ</a:t>
            </a:r>
            <a:r>
              <a:rPr lang="en-US" b="1" dirty="0"/>
              <a:t>) cells, </a:t>
            </a:r>
            <a:r>
              <a:rPr lang="en-US" dirty="0"/>
              <a:t>or </a:t>
            </a:r>
            <a:r>
              <a:rPr lang="en-US" b="1" dirty="0"/>
              <a:t>D cells, </a:t>
            </a:r>
            <a:r>
              <a:rPr lang="en-US" dirty="0"/>
              <a:t>secrete </a:t>
            </a:r>
            <a:r>
              <a:rPr lang="en-US" b="1" dirty="0" err="1"/>
              <a:t>somatostatin</a:t>
            </a:r>
            <a:r>
              <a:rPr lang="en-US" b="1" dirty="0"/>
              <a:t> (</a:t>
            </a:r>
            <a:r>
              <a:rPr lang="en-US" b="1" dirty="0" smtClean="0"/>
              <a:t>growth</a:t>
            </a:r>
            <a:r>
              <a:rPr lang="ru-RU" b="1" dirty="0" smtClean="0"/>
              <a:t> </a:t>
            </a:r>
            <a:r>
              <a:rPr lang="en-US" b="1" dirty="0" smtClean="0"/>
              <a:t>hormone–inhibiting </a:t>
            </a:r>
            <a:r>
              <a:rPr lang="en-US" b="1" dirty="0"/>
              <a:t>hormone) </a:t>
            </a:r>
            <a:r>
              <a:rPr lang="en-US" dirty="0"/>
              <a:t>concurrently with </a:t>
            </a:r>
            <a:r>
              <a:rPr lang="en-US" dirty="0" smtClean="0"/>
              <a:t>the</a:t>
            </a:r>
            <a:r>
              <a:rPr lang="ru-RU" dirty="0" smtClean="0"/>
              <a:t> </a:t>
            </a:r>
            <a:r>
              <a:rPr lang="en-US" dirty="0" smtClean="0"/>
              <a:t>release </a:t>
            </a:r>
            <a:r>
              <a:rPr lang="en-US" dirty="0"/>
              <a:t>of insulin by the beta cells.</a:t>
            </a:r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Other, minor types of pancreatic cells, about 5% of the total,</a:t>
            </a:r>
            <a:r>
              <a:rPr lang="ru-RU" dirty="0" smtClean="0"/>
              <a:t> </a:t>
            </a:r>
            <a:r>
              <a:rPr lang="en-US" dirty="0" smtClean="0"/>
              <a:t>are called </a:t>
            </a:r>
            <a:r>
              <a:rPr lang="en-US" b="1" dirty="0" smtClean="0"/>
              <a:t>PP and G cells.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roteko\Desktop\Безымянный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63018"/>
            <a:ext cx="5724128" cy="47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" name="Google Shape;409;p18"/>
          <p:cNvSpPr txBox="1">
            <a:spLocks noGrp="1"/>
          </p:cNvSpPr>
          <p:nvPr>
            <p:ph type="title" idx="4294967295"/>
          </p:nvPr>
        </p:nvSpPr>
        <p:spPr>
          <a:xfrm>
            <a:off x="-2" y="0"/>
            <a:ext cx="914400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4400" b="1" dirty="0"/>
              <a:t>The Gonads</a:t>
            </a:r>
            <a:endParaRPr dirty="0">
              <a:uFillTx/>
            </a:endParaRPr>
          </a:p>
        </p:txBody>
      </p:sp>
      <p:sp>
        <p:nvSpPr>
          <p:cNvPr id="410" name="Google Shape;410;p18"/>
          <p:cNvSpPr txBox="1">
            <a:spLocks noGrp="1"/>
          </p:cNvSpPr>
          <p:nvPr>
            <p:ph type="body" idx="4294967295"/>
          </p:nvPr>
        </p:nvSpPr>
        <p:spPr>
          <a:xfrm>
            <a:off x="0" y="1772816"/>
            <a:ext cx="3635896" cy="45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322324" lvl="0" indent="-322324">
              <a:lnSpc>
                <a:spcPct val="90000"/>
              </a:lnSpc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Their </a:t>
            </a:r>
            <a:r>
              <a:rPr lang="en-US" sz="1800" dirty="0">
                <a:solidFill>
                  <a:srgbClr val="000000"/>
                </a:solidFill>
              </a:rPr>
              <a:t>exocrine products are whole </a:t>
            </a:r>
            <a:r>
              <a:rPr lang="en-US" sz="1800" dirty="0" smtClean="0">
                <a:solidFill>
                  <a:srgbClr val="000000"/>
                </a:solidFill>
              </a:rPr>
              <a:t>cells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—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eggs </a:t>
            </a:r>
            <a:r>
              <a:rPr lang="en-US" sz="1800" dirty="0">
                <a:solidFill>
                  <a:srgbClr val="000000"/>
                </a:solidFill>
              </a:rPr>
              <a:t>and sperm—and in this respect they are sometimes </a:t>
            </a:r>
            <a:r>
              <a:rPr lang="en-US" sz="1800" dirty="0" smtClean="0">
                <a:solidFill>
                  <a:srgbClr val="000000"/>
                </a:solidFill>
              </a:rPr>
              <a:t>called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cytogenic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glands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sz="1800" dirty="0">
              <a:solidFill>
                <a:srgbClr val="000000"/>
              </a:solidFill>
              <a:uFillTx/>
            </a:endParaRPr>
          </a:p>
          <a:p>
            <a:pPr marL="322324" lvl="0" indent="-322324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Their endocrine products are the </a:t>
            </a:r>
            <a:r>
              <a:rPr lang="en-US" sz="1800" dirty="0" smtClean="0">
                <a:solidFill>
                  <a:srgbClr val="000000"/>
                </a:solidFill>
              </a:rPr>
              <a:t>gonadal</a:t>
            </a:r>
            <a:r>
              <a:rPr lang="en-US" sz="1800" dirty="0">
                <a:solidFill>
                  <a:srgbClr val="000000"/>
                </a:solidFill>
              </a:rPr>
              <a:t> hormones, most of which are </a:t>
            </a:r>
            <a:r>
              <a:rPr lang="en-US" sz="1800" dirty="0" smtClean="0">
                <a:solidFill>
                  <a:srgbClr val="000000"/>
                </a:solidFill>
              </a:rPr>
              <a:t>steroids.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ts val="2200"/>
              <a:buNone/>
            </a:pPr>
            <a:endParaRPr sz="1400" dirty="0">
              <a:solidFill>
                <a:srgbClr val="000000"/>
              </a:solidFill>
              <a:uFillTx/>
            </a:endParaRPr>
          </a:p>
          <a:p>
            <a:r>
              <a:rPr lang="en-US" sz="1500" dirty="0">
                <a:solidFill>
                  <a:srgbClr val="000000"/>
                </a:solidFill>
                <a:latin typeface="+mn-lt"/>
              </a:rPr>
              <a:t>The ovaries secrete chiefly </a:t>
            </a:r>
            <a:r>
              <a:rPr lang="en-US" sz="1500" b="1" dirty="0">
                <a:solidFill>
                  <a:srgbClr val="000000"/>
                </a:solidFill>
                <a:latin typeface="+mn-lt"/>
              </a:rPr>
              <a:t>estradiol, progesterone, </a:t>
            </a:r>
            <a:r>
              <a:rPr lang="en-US" sz="1500" b="1" dirty="0" smtClean="0">
                <a:solidFill>
                  <a:srgbClr val="000000"/>
                </a:solidFill>
                <a:latin typeface="+mn-lt"/>
              </a:rPr>
              <a:t>and </a:t>
            </a:r>
            <a:r>
              <a:rPr lang="en-US" sz="1500" b="1" dirty="0" err="1" smtClean="0">
                <a:solidFill>
                  <a:srgbClr val="000000"/>
                </a:solidFill>
                <a:latin typeface="+mn-lt"/>
              </a:rPr>
              <a:t>inhibin</a:t>
            </a:r>
            <a:r>
              <a:rPr lang="en-US" sz="1500" b="1" dirty="0" smtClean="0">
                <a:solidFill>
                  <a:srgbClr val="000000"/>
                </a:solidFill>
                <a:latin typeface="+mn-lt"/>
              </a:rPr>
              <a:t>. </a:t>
            </a:r>
            <a:r>
              <a:rPr lang="en-US" sz="1500" dirty="0" smtClean="0">
                <a:latin typeface="+mn-lt"/>
              </a:rPr>
              <a:t>Each </a:t>
            </a:r>
            <a:r>
              <a:rPr lang="en-US" sz="1500" dirty="0">
                <a:latin typeface="+mn-lt"/>
              </a:rPr>
              <a:t>egg develops in its own follicle, which is lined </a:t>
            </a:r>
            <a:r>
              <a:rPr lang="en-US" sz="1500" dirty="0" smtClean="0">
                <a:latin typeface="+mn-lt"/>
              </a:rPr>
              <a:t>by a </a:t>
            </a:r>
            <a:r>
              <a:rPr lang="en-US" sz="1500" dirty="0">
                <a:latin typeface="+mn-lt"/>
              </a:rPr>
              <a:t>wall of </a:t>
            </a:r>
            <a:r>
              <a:rPr lang="en-US" sz="1500" b="1" dirty="0" err="1">
                <a:latin typeface="+mn-lt"/>
              </a:rPr>
              <a:t>granulosa</a:t>
            </a:r>
            <a:r>
              <a:rPr lang="en-US" sz="1500" b="1" dirty="0">
                <a:latin typeface="+mn-lt"/>
              </a:rPr>
              <a:t> cells </a:t>
            </a:r>
            <a:r>
              <a:rPr lang="en-US" sz="1500" dirty="0" smtClean="0">
                <a:latin typeface="+mn-lt"/>
              </a:rPr>
              <a:t>and</a:t>
            </a:r>
            <a:r>
              <a:rPr lang="ru-RU" sz="1500" dirty="0">
                <a:latin typeface="+mn-lt"/>
              </a:rPr>
              <a:t> </a:t>
            </a:r>
            <a:r>
              <a:rPr lang="en-US" sz="1500" dirty="0" smtClean="0">
                <a:latin typeface="+mn-lt"/>
              </a:rPr>
              <a:t>surrounded </a:t>
            </a:r>
            <a:r>
              <a:rPr lang="en-US" sz="1500" dirty="0">
                <a:latin typeface="+mn-lt"/>
              </a:rPr>
              <a:t>by a capsule, the </a:t>
            </a:r>
            <a:r>
              <a:rPr lang="en-US" sz="1500" b="1" dirty="0" smtClean="0">
                <a:latin typeface="+mn-lt"/>
              </a:rPr>
              <a:t>theca</a:t>
            </a:r>
            <a:endParaRPr lang="ru-RU" sz="1500" b="1" dirty="0" smtClean="0">
              <a:latin typeface="+mn-lt"/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The testis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/>
              <a:t>endocrine </a:t>
            </a:r>
            <a:r>
              <a:rPr lang="en-US" sz="1600" dirty="0"/>
              <a:t>secretions are </a:t>
            </a:r>
            <a:r>
              <a:rPr lang="en-US" sz="1600" b="1" dirty="0">
                <a:solidFill>
                  <a:schemeClr val="tx1"/>
                </a:solidFill>
              </a:rPr>
              <a:t>testosterone, </a:t>
            </a:r>
            <a:r>
              <a:rPr lang="en-US" sz="1600" dirty="0" smtClean="0"/>
              <a:t>lesser</a:t>
            </a:r>
            <a:r>
              <a:rPr lang="ru-RU" sz="1600" dirty="0" smtClean="0"/>
              <a:t> </a:t>
            </a:r>
            <a:r>
              <a:rPr lang="en-US" sz="1600" dirty="0" smtClean="0"/>
              <a:t>amounts </a:t>
            </a:r>
            <a:r>
              <a:rPr lang="en-US" sz="1600" dirty="0"/>
              <a:t>of weaker androgens and estrogens, and </a:t>
            </a:r>
            <a:r>
              <a:rPr lang="en-US" sz="1600" dirty="0" err="1"/>
              <a:t>inhibin</a:t>
            </a:r>
            <a:r>
              <a:rPr lang="en-US" sz="1600" dirty="0"/>
              <a:t>. </a:t>
            </a:r>
            <a:r>
              <a:rPr lang="en-US" sz="1600" dirty="0" err="1" smtClean="0"/>
              <a:t>Inhibin</a:t>
            </a:r>
            <a:r>
              <a:rPr lang="ru-RU" sz="1600" dirty="0"/>
              <a:t> </a:t>
            </a:r>
            <a:r>
              <a:rPr lang="en-US" sz="1600" dirty="0" smtClean="0"/>
              <a:t>comes </a:t>
            </a:r>
            <a:r>
              <a:rPr lang="en-US" sz="1600" dirty="0"/>
              <a:t>from </a:t>
            </a:r>
            <a:r>
              <a:rPr lang="en-US" sz="1600" b="1" dirty="0"/>
              <a:t>nurse cells </a:t>
            </a:r>
            <a:r>
              <a:rPr lang="en-US" sz="1600" dirty="0"/>
              <a:t>that form the walls of the </a:t>
            </a:r>
            <a:r>
              <a:rPr lang="en-US" sz="1600" dirty="0" smtClean="0"/>
              <a:t>seminiferous</a:t>
            </a:r>
            <a:r>
              <a:rPr lang="ru-RU" sz="1600" dirty="0" smtClean="0"/>
              <a:t> </a:t>
            </a:r>
            <a:r>
              <a:rPr lang="en-US" sz="1600" dirty="0" smtClean="0"/>
              <a:t>tubules</a:t>
            </a:r>
            <a:r>
              <a:rPr lang="en-US" sz="1600" dirty="0"/>
              <a:t>.</a:t>
            </a:r>
            <a:endParaRPr sz="1500" dirty="0">
              <a:solidFill>
                <a:srgbClr val="000000"/>
              </a:solidFill>
              <a:uFillTx/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980728"/>
            <a:ext cx="4450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Ovaries and Testes are both endocrine and exocrine.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>
            <a:spLocks noGrp="1"/>
          </p:cNvSpPr>
          <p:nvPr>
            <p:ph type="sldNum" idx="4294967295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17</a:t>
            </a:fld>
            <a:endParaRPr>
              <a:uFillTx/>
            </a:endParaRPr>
          </a:p>
        </p:txBody>
      </p:sp>
      <p:sp>
        <p:nvSpPr>
          <p:cNvPr id="311" name="Google Shape;311;p16"/>
          <p:cNvSpPr txBox="1">
            <a:spLocks noGrp="1"/>
          </p:cNvSpPr>
          <p:nvPr>
            <p:ph type="title" idx="4294967295"/>
          </p:nvPr>
        </p:nvSpPr>
        <p:spPr>
          <a:xfrm>
            <a:off x="-2" y="292099"/>
            <a:ext cx="9144004" cy="45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>
                <a:uFillTx/>
              </a:rPr>
              <a:t>Lymphatic Drainage of Mammary and Axillary Regions</a:t>
            </a:r>
            <a:endParaRPr>
              <a:uFillTx/>
            </a:endParaRPr>
          </a:p>
        </p:txBody>
      </p:sp>
      <p:sp>
        <p:nvSpPr>
          <p:cNvPr id="312" name="Google Shape;312;p16"/>
          <p:cNvSpPr txBox="1">
            <a:spLocks/>
          </p:cNvSpPr>
          <p:nvPr/>
        </p:nvSpPr>
        <p:spPr>
          <a:xfrm>
            <a:off x="4265612" y="6278562"/>
            <a:ext cx="2287589" cy="41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Figure 21.6b</a:t>
            </a:r>
            <a:endParaRPr>
              <a:uFillTx/>
            </a:endParaRPr>
          </a:p>
        </p:txBody>
      </p:sp>
      <p:pic>
        <p:nvPicPr>
          <p:cNvPr id="313" name="Google Shape;313;p16" descr="sal25693_21_06b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673350" y="1895475"/>
            <a:ext cx="5175250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6"/>
          <p:cNvSpPr txBox="1">
            <a:spLocks/>
          </p:cNvSpPr>
          <p:nvPr/>
        </p:nvSpPr>
        <p:spPr>
          <a:xfrm>
            <a:off x="1428750" y="6069012"/>
            <a:ext cx="239725" cy="19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(b)</a:t>
            </a:r>
            <a:endParaRPr>
              <a:uFillTx/>
            </a:endParaRPr>
          </a:p>
        </p:txBody>
      </p:sp>
      <p:sp>
        <p:nvSpPr>
          <p:cNvPr id="315" name="Google Shape;315;p16"/>
          <p:cNvSpPr txBox="1">
            <a:spLocks/>
          </p:cNvSpPr>
          <p:nvPr/>
        </p:nvSpPr>
        <p:spPr>
          <a:xfrm>
            <a:off x="1428750" y="2108200"/>
            <a:ext cx="1770993" cy="19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Right lymphatic duct</a:t>
            </a:r>
            <a:endParaRPr>
              <a:uFillTx/>
            </a:endParaRPr>
          </a:p>
        </p:txBody>
      </p:sp>
      <p:sp>
        <p:nvSpPr>
          <p:cNvPr id="316" name="Google Shape;316;p16"/>
          <p:cNvSpPr>
            <a:spLocks/>
          </p:cNvSpPr>
          <p:nvPr/>
        </p:nvSpPr>
        <p:spPr>
          <a:xfrm>
            <a:off x="3316287" y="2238375"/>
            <a:ext cx="1341439" cy="3508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16930" y="0"/>
                </a:lnTo>
                <a:lnTo>
                  <a:pt x="0" y="0"/>
                </a:lnTo>
              </a:path>
            </a:pathLst>
          </a:custGeom>
          <a:noFill/>
          <a:ln w="269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16"/>
          <p:cNvCxnSpPr/>
          <p:nvPr/>
        </p:nvCxnSpPr>
        <p:spPr>
          <a:xfrm>
            <a:off x="2997199" y="2736849"/>
            <a:ext cx="1138239" cy="1590"/>
          </a:xfrm>
          <a:prstGeom prst="straightConnector1">
            <a:avLst/>
          </a:prstGeom>
          <a:noFill/>
          <a:ln w="269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8" name="Google Shape;318;p16"/>
          <p:cNvSpPr>
            <a:spLocks/>
          </p:cNvSpPr>
          <p:nvPr/>
        </p:nvSpPr>
        <p:spPr>
          <a:xfrm>
            <a:off x="2751136" y="3271837"/>
            <a:ext cx="1157289" cy="2651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7360" y="581"/>
                </a:lnTo>
                <a:lnTo>
                  <a:pt x="0" y="0"/>
                </a:lnTo>
              </a:path>
            </a:pathLst>
          </a:custGeom>
          <a:noFill/>
          <a:ln w="269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6"/>
          <p:cNvSpPr>
            <a:spLocks/>
          </p:cNvSpPr>
          <p:nvPr/>
        </p:nvSpPr>
        <p:spPr>
          <a:xfrm>
            <a:off x="3144836" y="3271837"/>
            <a:ext cx="763589" cy="4318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35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269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6"/>
          <p:cNvSpPr>
            <a:spLocks/>
          </p:cNvSpPr>
          <p:nvPr/>
        </p:nvSpPr>
        <p:spPr>
          <a:xfrm>
            <a:off x="2554286" y="4397375"/>
            <a:ext cx="1354139" cy="2587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9433" y="597"/>
                </a:lnTo>
                <a:lnTo>
                  <a:pt x="0" y="0"/>
                </a:lnTo>
              </a:path>
            </a:pathLst>
          </a:custGeom>
          <a:noFill/>
          <a:ln w="269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16"/>
          <p:cNvCxnSpPr/>
          <p:nvPr/>
        </p:nvCxnSpPr>
        <p:spPr>
          <a:xfrm>
            <a:off x="3144836" y="4397375"/>
            <a:ext cx="763590" cy="1589"/>
          </a:xfrm>
          <a:prstGeom prst="straightConnector1">
            <a:avLst/>
          </a:prstGeom>
          <a:noFill/>
          <a:ln w="269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2" name="Google Shape;322;p16"/>
          <p:cNvSpPr>
            <a:spLocks/>
          </p:cNvSpPr>
          <p:nvPr/>
        </p:nvSpPr>
        <p:spPr>
          <a:xfrm>
            <a:off x="3305175" y="2225675"/>
            <a:ext cx="1339851" cy="3635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16557" y="0"/>
                </a:lnTo>
                <a:lnTo>
                  <a:pt x="0" y="0"/>
                </a:lnTo>
              </a:path>
            </a:pathLst>
          </a:custGeom>
          <a:noFill/>
          <a:ln w="14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" name="Google Shape;323;p16"/>
          <p:cNvCxnSpPr/>
          <p:nvPr/>
        </p:nvCxnSpPr>
        <p:spPr>
          <a:xfrm>
            <a:off x="2984499" y="2724149"/>
            <a:ext cx="1138239" cy="1590"/>
          </a:xfrm>
          <a:prstGeom prst="straightConnector1">
            <a:avLst/>
          </a:prstGeom>
          <a:noFill/>
          <a:ln w="14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4" name="Google Shape;324;p16"/>
          <p:cNvSpPr>
            <a:spLocks/>
          </p:cNvSpPr>
          <p:nvPr/>
        </p:nvSpPr>
        <p:spPr>
          <a:xfrm>
            <a:off x="2740025" y="3260725"/>
            <a:ext cx="1155700" cy="2635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7342" y="467"/>
                </a:lnTo>
                <a:lnTo>
                  <a:pt x="0" y="0"/>
                </a:lnTo>
              </a:path>
            </a:pathLst>
          </a:custGeom>
          <a:noFill/>
          <a:ln w="14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6"/>
          <p:cNvSpPr>
            <a:spLocks/>
          </p:cNvSpPr>
          <p:nvPr/>
        </p:nvSpPr>
        <p:spPr>
          <a:xfrm>
            <a:off x="3132136" y="3260725"/>
            <a:ext cx="763589" cy="4302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35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4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6"/>
          <p:cNvSpPr>
            <a:spLocks/>
          </p:cNvSpPr>
          <p:nvPr/>
        </p:nvSpPr>
        <p:spPr>
          <a:xfrm>
            <a:off x="2541586" y="4386262"/>
            <a:ext cx="1354139" cy="2587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9420" y="477"/>
                </a:lnTo>
                <a:lnTo>
                  <a:pt x="0" y="0"/>
                </a:lnTo>
              </a:path>
            </a:pathLst>
          </a:custGeom>
          <a:noFill/>
          <a:ln w="14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" name="Google Shape;327;p16"/>
          <p:cNvCxnSpPr/>
          <p:nvPr/>
        </p:nvCxnSpPr>
        <p:spPr>
          <a:xfrm>
            <a:off x="3132136" y="4386262"/>
            <a:ext cx="763590" cy="1589"/>
          </a:xfrm>
          <a:prstGeom prst="straightConnector1">
            <a:avLst/>
          </a:prstGeom>
          <a:noFill/>
          <a:ln w="14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8" name="Google Shape;328;p16"/>
          <p:cNvSpPr txBox="1">
            <a:spLocks/>
          </p:cNvSpPr>
          <p:nvPr/>
        </p:nvSpPr>
        <p:spPr>
          <a:xfrm>
            <a:off x="1428750" y="2593975"/>
            <a:ext cx="1484759" cy="40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Right subclavian</a:t>
            </a:r>
            <a:endParaRPr>
              <a:uFillTx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vein</a:t>
            </a:r>
            <a:endParaRPr>
              <a:uFillTx/>
            </a:endParaRPr>
          </a:p>
        </p:txBody>
      </p:sp>
      <p:sp>
        <p:nvSpPr>
          <p:cNvPr id="329" name="Google Shape;329;p16"/>
          <p:cNvSpPr txBox="1">
            <a:spLocks/>
          </p:cNvSpPr>
          <p:nvPr/>
        </p:nvSpPr>
        <p:spPr>
          <a:xfrm>
            <a:off x="1428750" y="3136900"/>
            <a:ext cx="1277529" cy="40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Axillary lymph</a:t>
            </a:r>
            <a:endParaRPr>
              <a:uFillTx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nodes</a:t>
            </a:r>
            <a:endParaRPr>
              <a:uFillTx/>
            </a:endParaRPr>
          </a:p>
        </p:txBody>
      </p:sp>
      <p:sp>
        <p:nvSpPr>
          <p:cNvPr id="330" name="Google Shape;330;p16"/>
          <p:cNvSpPr txBox="1">
            <a:spLocks/>
          </p:cNvSpPr>
          <p:nvPr/>
        </p:nvSpPr>
        <p:spPr>
          <a:xfrm>
            <a:off x="1428750" y="4257675"/>
            <a:ext cx="1043559" cy="40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Lymphatics</a:t>
            </a:r>
            <a:endParaRPr>
              <a:uFillTx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of breast</a:t>
            </a:r>
            <a:endParaRPr>
              <a:uFillTx/>
            </a:endParaRPr>
          </a:p>
        </p:txBody>
      </p:sp>
      <p:sp>
        <p:nvSpPr>
          <p:cNvPr id="331" name="Google Shape;331;p16"/>
          <p:cNvSpPr txBox="1">
            <a:spLocks/>
          </p:cNvSpPr>
          <p:nvPr/>
        </p:nvSpPr>
        <p:spPr>
          <a:xfrm>
            <a:off x="2236786" y="1754186"/>
            <a:ext cx="4668839" cy="2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>
              <a:uFillTx/>
            </a:endParaRPr>
          </a:p>
        </p:txBody>
      </p:sp>
      <p:grpSp>
        <p:nvGrpSpPr>
          <p:cNvPr id="332" name="Google Shape;332;p16"/>
          <p:cNvGrpSpPr/>
          <p:nvPr/>
        </p:nvGrpSpPr>
        <p:grpSpPr>
          <a:xfrm>
            <a:off x="160925" y="692751"/>
            <a:ext cx="9152351" cy="1117488"/>
            <a:chOff x="0" y="0"/>
            <a:chExt cx="9152350" cy="1117487"/>
          </a:xfrm>
        </p:grpSpPr>
        <p:sp>
          <p:nvSpPr>
            <p:cNvPr id="333" name="Google Shape;333;p16"/>
            <p:cNvSpPr>
              <a:spLocks/>
            </p:cNvSpPr>
            <p:nvPr/>
          </p:nvSpPr>
          <p:spPr>
            <a:xfrm>
              <a:off x="0" y="87817"/>
              <a:ext cx="9152350" cy="941852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Times"/>
                <a:buNone/>
              </a:pPr>
              <a:endParaRPr sz="2400" b="0" i="1" u="none" strike="noStrike" cap="none">
                <a:solidFill>
                  <a:srgbClr val="FFFFFF"/>
                </a:solidFill>
                <a:uFillTx/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4" name="Google Shape;334;p16"/>
            <p:cNvSpPr txBox="1">
              <a:spLocks/>
            </p:cNvSpPr>
            <p:nvPr/>
          </p:nvSpPr>
          <p:spPr>
            <a:xfrm>
              <a:off x="0" y="0"/>
              <a:ext cx="9152350" cy="1117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 rtl="0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Times New Roman"/>
                <a:buNone/>
              </a:pPr>
              <a:r>
                <a:rPr lang="en-US" sz="2400" b="0" i="1" u="none" strike="noStrike" cap="none">
                  <a:solidFill>
                    <a:srgbClr val="FFFFFF"/>
                  </a:solidFill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Why are the axillary lymph nodes often biopsied in cases of suspected breast cancer? </a:t>
              </a:r>
              <a:endParaRPr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sldNum" idx="4294967295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18</a:t>
            </a:fld>
            <a:endParaRPr>
              <a:uFillTx/>
            </a:endParaRPr>
          </a:p>
        </p:txBody>
      </p:sp>
      <p:sp>
        <p:nvSpPr>
          <p:cNvPr id="423" name="Google Shape;423;p20"/>
          <p:cNvSpPr txBox="1">
            <a:spLocks noGrp="1"/>
          </p:cNvSpPr>
          <p:nvPr>
            <p:ph type="title" idx="4294967295"/>
          </p:nvPr>
        </p:nvSpPr>
        <p:spPr>
          <a:xfrm>
            <a:off x="-2" y="228600"/>
            <a:ext cx="91440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lvl="0" algn="ctr">
              <a:buSzPts val="4400"/>
            </a:pPr>
            <a:r>
              <a:rPr lang="en-US" sz="3200" b="1" dirty="0"/>
              <a:t>Endocrine Functions of Other</a:t>
            </a:r>
            <a:br>
              <a:rPr lang="en-US" sz="3200" b="1" dirty="0"/>
            </a:br>
            <a:r>
              <a:rPr lang="en-US" sz="3200" b="1" dirty="0"/>
              <a:t>Tissues and Organs</a:t>
            </a:r>
            <a:endParaRPr sz="2400" dirty="0">
              <a:uFillTx/>
            </a:endParaRPr>
          </a:p>
        </p:txBody>
      </p:sp>
      <p:pic>
        <p:nvPicPr>
          <p:cNvPr id="9219" name="Picture 3" descr="C:\Users\Broteko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954963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1"/>
          <p:cNvSpPr txBox="1">
            <a:spLocks noGrp="1"/>
          </p:cNvSpPr>
          <p:nvPr>
            <p:ph type="sldNum" idx="4294967295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19</a:t>
            </a:fld>
            <a:endParaRPr>
              <a:uFillTx/>
            </a:endParaRPr>
          </a:p>
        </p:txBody>
      </p:sp>
      <p:sp>
        <p:nvSpPr>
          <p:cNvPr id="430" name="Google Shape;430;p21"/>
          <p:cNvSpPr txBox="1">
            <a:spLocks noGrp="1"/>
          </p:cNvSpPr>
          <p:nvPr>
            <p:ph type="title" idx="4294967295"/>
          </p:nvPr>
        </p:nvSpPr>
        <p:spPr>
          <a:xfrm>
            <a:off x="107504" y="404664"/>
            <a:ext cx="9144004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lvl="0" algn="ctr">
              <a:buSzPts val="4400"/>
            </a:pPr>
            <a:r>
              <a:rPr lang="en-US" sz="3200" b="1" dirty="0"/>
              <a:t>Endocrine Functions of Other</a:t>
            </a:r>
            <a:br>
              <a:rPr lang="en-US" sz="3200" b="1" dirty="0"/>
            </a:br>
            <a:r>
              <a:rPr lang="en-US" sz="3200" b="1" dirty="0"/>
              <a:t>Tissues and Organs</a:t>
            </a:r>
            <a:endParaRPr sz="2400" dirty="0">
              <a:uFillTx/>
            </a:endParaRPr>
          </a:p>
        </p:txBody>
      </p:sp>
      <p:pic>
        <p:nvPicPr>
          <p:cNvPr id="10242" name="Picture 2" descr="C:\Users\Broteko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54963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>
            <a:spLocks/>
          </p:cNvSpPr>
          <p:nvPr/>
        </p:nvSpPr>
        <p:spPr>
          <a:xfrm>
            <a:off x="-4175" y="2344559"/>
            <a:ext cx="9152350" cy="2168888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2"/>
          <p:cNvSpPr txBox="1">
            <a:spLocks/>
          </p:cNvSpPr>
          <p:nvPr/>
        </p:nvSpPr>
        <p:spPr>
          <a:xfrm>
            <a:off x="2010003" y="2324525"/>
            <a:ext cx="5658341" cy="169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25" tIns="38125" rIns="38125" bIns="38125" anchor="ctr" anchorCtr="0">
            <a:spAutoFit/>
          </a:bodyPr>
          <a:lstStyle/>
          <a:p>
            <a:pPr marL="403278" marR="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7000"/>
              <a:buFont typeface="Times New Roman"/>
              <a:buChar char="◆"/>
            </a:pPr>
            <a:r>
              <a:rPr lang="en-US" sz="7000" b="1" i="0" u="none" strike="noStrike" cap="none" dirty="0">
                <a:solidFill>
                  <a:srgbClr val="F4F4F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000" b="1" i="0" u="none" strike="noStrike" cap="none" dirty="0" smtClean="0">
                <a:solidFill>
                  <a:srgbClr val="F4F4F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PART II</a:t>
            </a:r>
            <a:endParaRPr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>
            <a:spLocks/>
          </p:cNvSpPr>
          <p:nvPr/>
        </p:nvSpPr>
        <p:spPr>
          <a:xfrm>
            <a:off x="-4175" y="2344559"/>
            <a:ext cx="9152350" cy="2168888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2"/>
          <p:cNvSpPr txBox="1">
            <a:spLocks/>
          </p:cNvSpPr>
          <p:nvPr/>
        </p:nvSpPr>
        <p:spPr>
          <a:xfrm>
            <a:off x="2036572" y="2346123"/>
            <a:ext cx="5658341" cy="169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25" tIns="38125" rIns="38125" bIns="38125" anchor="ctr" anchorCtr="0">
            <a:spAutoFit/>
          </a:bodyPr>
          <a:lstStyle/>
          <a:p>
            <a:pPr marL="403278" lvl="0" indent="-444500">
              <a:lnSpc>
                <a:spcPct val="150000"/>
              </a:lnSpc>
              <a:buClr>
                <a:srgbClr val="F4F4F4"/>
              </a:buClr>
              <a:buSzPts val="7000"/>
              <a:buFont typeface="Times New Roman"/>
              <a:buChar char="◆"/>
            </a:pPr>
            <a:r>
              <a:rPr lang="en-US" sz="7000" b="1" i="0" u="none" strike="noStrike" cap="none" dirty="0">
                <a:solidFill>
                  <a:srgbClr val="F4F4F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000" b="1" dirty="0" smtClean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Post-test</a:t>
            </a:r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03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311698" y="273570"/>
            <a:ext cx="8520604" cy="57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eorgia"/>
              <a:buNone/>
            </a:pPr>
            <a:r>
              <a:rPr lang="en-US" sz="2600" b="1">
                <a:uFillTx/>
                <a:latin typeface="Georgia"/>
                <a:ea typeface="Georgia"/>
                <a:cs typeface="Georgia"/>
                <a:sym typeface="Georgia"/>
              </a:rPr>
              <a:t>LEARNING OUTCOMES</a:t>
            </a:r>
            <a:endParaRPr>
              <a:uFillTx/>
            </a:endParaRPr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467544" y="1196752"/>
            <a:ext cx="8520604" cy="438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None/>
            </a:pPr>
            <a:r>
              <a:rPr lang="en-US" sz="1900" b="1" dirty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rPr>
              <a:t>As a result of the lesson you will be able to:</a:t>
            </a:r>
            <a:endParaRPr dirty="0">
              <a:uFillTx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None/>
            </a:pPr>
            <a:endParaRPr sz="1900" b="1" dirty="0">
              <a:solidFill>
                <a:srgbClr val="000000"/>
              </a:solidFill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464312" lvl="0" indent="-371447" algn="just">
              <a:lnSpc>
                <a:spcPct val="100000"/>
              </a:lnSpc>
              <a:spcBef>
                <a:spcPts val="2200"/>
              </a:spcBef>
              <a:buClr>
                <a:srgbClr val="000000"/>
              </a:buClr>
              <a:buSzPts val="1900"/>
              <a:buFont typeface="Georgia"/>
              <a:buChar char="❏"/>
            </a:pPr>
            <a:r>
              <a:rPr lang="en-US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describe the structure and location of the </a:t>
            </a:r>
            <a:r>
              <a:rPr lang="en-US" sz="1900" b="1" i="1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remaining endocrine </a:t>
            </a:r>
            <a:r>
              <a:rPr lang="en-US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glands;</a:t>
            </a:r>
          </a:p>
          <a:p>
            <a:pPr marL="464312" lvl="0" indent="-371447" algn="just">
              <a:lnSpc>
                <a:spcPct val="100000"/>
              </a:lnSpc>
              <a:spcBef>
                <a:spcPts val="2200"/>
              </a:spcBef>
              <a:buClr>
                <a:srgbClr val="000000"/>
              </a:buClr>
              <a:buSzPts val="1900"/>
              <a:buFont typeface="Georgia"/>
              <a:buChar char="❏"/>
            </a:pPr>
            <a:r>
              <a:rPr lang="en-US" sz="1900" b="1" i="1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name </a:t>
            </a:r>
            <a:r>
              <a:rPr lang="en-US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hormones these endocrine glands </a:t>
            </a:r>
            <a:r>
              <a:rPr lang="en-US" sz="1900" b="1" i="1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produce, what </a:t>
            </a:r>
            <a:r>
              <a:rPr lang="en-US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stimulates their secretion, and their functions; and</a:t>
            </a:r>
          </a:p>
          <a:p>
            <a:pPr marL="464312" lvl="0" indent="-371447" algn="just">
              <a:lnSpc>
                <a:spcPct val="100000"/>
              </a:lnSpc>
              <a:spcBef>
                <a:spcPts val="2200"/>
              </a:spcBef>
              <a:buClr>
                <a:srgbClr val="000000"/>
              </a:buClr>
              <a:buSzPts val="1900"/>
              <a:buFont typeface="Georgia"/>
              <a:buChar char="❏"/>
            </a:pPr>
            <a:r>
              <a:rPr lang="en-US" sz="1900" b="1" i="1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discuss </a:t>
            </a:r>
            <a:r>
              <a:rPr lang="en-US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hormones produced by organs and </a:t>
            </a:r>
            <a:r>
              <a:rPr lang="en-US" sz="1900" b="1" i="1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tissues other </a:t>
            </a:r>
            <a:r>
              <a:rPr lang="en-US" sz="19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than the classical </a:t>
            </a:r>
            <a:r>
              <a:rPr lang="en-US" sz="1900" b="1" i="1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endocrine</a:t>
            </a:r>
            <a:endParaRPr dirty="0">
              <a:uFillTx/>
            </a:endParaRPr>
          </a:p>
        </p:txBody>
      </p:sp>
      <p:sp>
        <p:nvSpPr>
          <p:cNvPr id="40" name="Google Shape;40;p3"/>
          <p:cNvSpPr>
            <a:spLocks/>
          </p:cNvSpPr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" name="Google Shape;41;p3"/>
          <p:cNvSpPr>
            <a:spLocks/>
          </p:cNvSpPr>
          <p:nvPr/>
        </p:nvSpPr>
        <p:spPr>
          <a:xfrm>
            <a:off x="3667581" y="5686957"/>
            <a:ext cx="4765292" cy="5706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2" name="Google Shape;42;p3"/>
          <p:cNvGrpSpPr/>
          <p:nvPr/>
        </p:nvGrpSpPr>
        <p:grpSpPr>
          <a:xfrm>
            <a:off x="-74260" y="6205463"/>
            <a:ext cx="12248972" cy="755702"/>
            <a:chOff x="-1" y="-1"/>
            <a:chExt cx="12248970" cy="755701"/>
          </a:xfrm>
        </p:grpSpPr>
        <p:sp>
          <p:nvSpPr>
            <p:cNvPr id="43" name="Google Shape;43;p3"/>
            <p:cNvSpPr>
              <a:spLocks/>
            </p:cNvSpPr>
            <p:nvPr/>
          </p:nvSpPr>
          <p:spPr>
            <a:xfrm>
              <a:off x="2797115" y="18571"/>
              <a:ext cx="9451854" cy="684195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4" name="Google Shape;44;p3"/>
            <p:cNvSpPr>
              <a:spLocks/>
            </p:cNvSpPr>
            <p:nvPr/>
          </p:nvSpPr>
          <p:spPr>
            <a:xfrm>
              <a:off x="58514" y="16860"/>
              <a:ext cx="2922819" cy="73884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endParaRPr sz="2000" b="0" i="0" u="none" strike="noStrike" cap="none">
                <a:solidFill>
                  <a:srgbClr val="FFFF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45" name="Google Shape;45;p3" descr="image1.png"/>
            <p:cNvPicPr preferRelativeResize="0"/>
            <p:nvPr/>
          </p:nvPicPr>
          <p:blipFill rotWithShape="1">
            <a:blip r:embed="rId4"/>
            <a:srcRect/>
            <a:stretch/>
          </p:blipFill>
          <p:spPr>
            <a:xfrm>
              <a:off x="-1" y="-1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 txBox="1">
              <a:spLocks/>
            </p:cNvSpPr>
            <p:nvPr/>
          </p:nvSpPr>
          <p:spPr>
            <a:xfrm>
              <a:off x="680790" y="153864"/>
              <a:ext cx="2254325" cy="464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uFillTx/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>
                <a:uFillTx/>
              </a:endParaRPr>
            </a:p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lang="en-US" sz="1000" b="0" i="0" u="none" strike="noStrike" cap="none">
                  <a:solidFill>
                    <a:srgbClr val="FFFFFF"/>
                  </a:solidFill>
                  <a:uFillTx/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>
            <a:spLocks/>
          </p:cNvSpPr>
          <p:nvPr/>
        </p:nvSpPr>
        <p:spPr>
          <a:xfrm>
            <a:off x="-4175" y="2344559"/>
            <a:ext cx="9152350" cy="2168888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4F4F4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2"/>
          <p:cNvSpPr txBox="1">
            <a:spLocks/>
          </p:cNvSpPr>
          <p:nvPr/>
        </p:nvSpPr>
        <p:spPr>
          <a:xfrm>
            <a:off x="2036572" y="2346123"/>
            <a:ext cx="5658341" cy="169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25" tIns="38125" rIns="38125" bIns="38125" anchor="ctr" anchorCtr="0">
            <a:spAutoFit/>
          </a:bodyPr>
          <a:lstStyle/>
          <a:p>
            <a:pPr marL="403278" lvl="0" indent="-444500">
              <a:lnSpc>
                <a:spcPct val="150000"/>
              </a:lnSpc>
              <a:buClr>
                <a:srgbClr val="F4F4F4"/>
              </a:buClr>
              <a:buSzPts val="7000"/>
              <a:buFont typeface="Times New Roman"/>
              <a:buChar char="◆"/>
            </a:pPr>
            <a:r>
              <a:rPr lang="en-US" sz="7000" b="1" i="0" u="none" strike="noStrike" cap="none" dirty="0">
                <a:solidFill>
                  <a:srgbClr val="F4F4F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000" b="1" dirty="0" smtClean="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Pre-test</a:t>
            </a:r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14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sldNum" idx="4294967295"/>
          </p:nvPr>
        </p:nvSpPr>
        <p:spPr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5</a:t>
            </a:fld>
            <a:endParaRPr>
              <a:uFillTx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4294967295"/>
          </p:nvPr>
        </p:nvSpPr>
        <p:spPr>
          <a:xfrm>
            <a:off x="345726" y="3501008"/>
            <a:ext cx="4734375" cy="265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r>
              <a:rPr lang="en-US" sz="1800" dirty="0" smtClean="0"/>
              <a:t>play </a:t>
            </a:r>
            <a:r>
              <a:rPr lang="en-US" sz="1800" dirty="0"/>
              <a:t>a role in establishing 24-hour </a:t>
            </a:r>
            <a:r>
              <a:rPr lang="en-US" sz="1800" b="1" i="1" dirty="0"/>
              <a:t>circadian rhythms </a:t>
            </a:r>
            <a:r>
              <a:rPr lang="en-US" sz="1800" dirty="0" smtClean="0"/>
              <a:t>of</a:t>
            </a:r>
            <a:r>
              <a:rPr lang="ru-RU" sz="1800" dirty="0" smtClean="0"/>
              <a:t> </a:t>
            </a:r>
            <a:r>
              <a:rPr lang="en-US" sz="1800" dirty="0"/>
              <a:t>physiological function synchronized with the cycle of daylight </a:t>
            </a:r>
            <a:r>
              <a:rPr lang="en-US" sz="1800" dirty="0" smtClean="0"/>
              <a:t>and</a:t>
            </a:r>
            <a:r>
              <a:rPr lang="ru-RU" sz="1800" dirty="0" smtClean="0"/>
              <a:t> </a:t>
            </a:r>
            <a:r>
              <a:rPr lang="en-US" sz="1800" dirty="0" smtClean="0"/>
              <a:t>darkness</a:t>
            </a:r>
            <a:endParaRPr lang="ru-RU" dirty="0" smtClean="0"/>
          </a:p>
          <a:p>
            <a:pPr marL="284606" lvl="0" indent="-284606">
              <a:lnSpc>
                <a:spcPct val="100000"/>
              </a:lnSpc>
              <a:buClr>
                <a:srgbClr val="000000"/>
              </a:buClr>
              <a:buSzPts val="2300"/>
              <a:buFont typeface="Arial"/>
              <a:buChar char="•"/>
            </a:pPr>
            <a:endParaRPr lang="ru-RU" sz="1900" dirty="0" smtClean="0">
              <a:solidFill>
                <a:srgbClr val="000000"/>
              </a:solidFill>
            </a:endParaRPr>
          </a:p>
          <a:p>
            <a:pPr marL="284606" lvl="0" indent="-284606">
              <a:lnSpc>
                <a:spcPct val="100000"/>
              </a:lnSpc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At </a:t>
            </a:r>
            <a:r>
              <a:rPr lang="en-US" sz="1900" dirty="0">
                <a:solidFill>
                  <a:srgbClr val="000000"/>
                </a:solidFill>
              </a:rPr>
              <a:t>night, it synthesizes melatonin, a monoamine, </a:t>
            </a:r>
            <a:r>
              <a:rPr lang="en-US" sz="1900" dirty="0" smtClean="0">
                <a:solidFill>
                  <a:srgbClr val="000000"/>
                </a:solidFill>
              </a:rPr>
              <a:t>from</a:t>
            </a:r>
            <a:r>
              <a:rPr lang="ru-RU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smtClean="0">
                <a:solidFill>
                  <a:srgbClr val="000000"/>
                </a:solidFill>
              </a:rPr>
              <a:t>serotonin</a:t>
            </a:r>
            <a:r>
              <a:rPr lang="en-US" sz="1900" dirty="0">
                <a:solidFill>
                  <a:srgbClr val="000000"/>
                </a:solidFill>
              </a:rPr>
              <a:t>.</a:t>
            </a:r>
            <a:endParaRPr dirty="0">
              <a:uFillTx/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title" idx="4294967295"/>
          </p:nvPr>
        </p:nvSpPr>
        <p:spPr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4400" b="1" dirty="0"/>
              <a:t>The Pineal Gland</a:t>
            </a:r>
            <a:endParaRPr dirty="0">
              <a:uFillTx/>
            </a:endParaRPr>
          </a:p>
        </p:txBody>
      </p:sp>
      <p:pic>
        <p:nvPicPr>
          <p:cNvPr id="65" name="Google Shape;65;p4" descr="T:\Graphics\Powerpoint-MH_DCM-TEXTEDIT\MH_DCM TEXT EDIT\SALADIN-TEXT EDIT\Final files\chapt21\ch21_textedit\jpg\sal25693_co_21.jpg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219700" y="2828925"/>
            <a:ext cx="3303588" cy="345916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"/>
          <p:cNvSpPr txBox="1">
            <a:spLocks/>
          </p:cNvSpPr>
          <p:nvPr/>
        </p:nvSpPr>
        <p:spPr>
          <a:xfrm>
            <a:off x="345726" y="1181231"/>
            <a:ext cx="8452548" cy="154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742950" lvl="1" indent="-285750">
              <a:buSzPts val="2000"/>
              <a:buFont typeface="Arial"/>
              <a:buChar char="–"/>
            </a:pPr>
            <a:r>
              <a:rPr lang="en-US" sz="2000" dirty="0" smtClean="0"/>
              <a:t>pine </a:t>
            </a:r>
            <a:r>
              <a:rPr lang="en-US" sz="2000" dirty="0"/>
              <a:t>cone </a:t>
            </a:r>
            <a:r>
              <a:rPr lang="en-US" sz="2000" dirty="0" smtClean="0"/>
              <a:t>shape</a:t>
            </a:r>
          </a:p>
          <a:p>
            <a:pPr marL="742950" lvl="1" indent="-285750">
              <a:buSzPts val="2000"/>
              <a:buFont typeface="Arial"/>
              <a:buChar char="–"/>
            </a:pPr>
            <a:r>
              <a:rPr lang="en-US" sz="2000" dirty="0"/>
              <a:t>attached to the roof of the third ventricle of the brain, beneath the</a:t>
            </a:r>
          </a:p>
          <a:p>
            <a:pPr marL="457200" lvl="1">
              <a:buSzPts val="2000"/>
            </a:pPr>
            <a:r>
              <a:rPr lang="en-US" sz="2000" dirty="0"/>
              <a:t>posterior end of the corpus </a:t>
            </a:r>
            <a:r>
              <a:rPr lang="en-US" sz="2000" dirty="0" smtClean="0"/>
              <a:t>callosum</a:t>
            </a:r>
          </a:p>
          <a:p>
            <a:r>
              <a:rPr lang="en-US" sz="2000" dirty="0" smtClean="0"/>
              <a:t>- </a:t>
            </a:r>
            <a:r>
              <a:rPr lang="en-US" dirty="0" smtClean="0"/>
              <a:t>A child’s </a:t>
            </a:r>
            <a:r>
              <a:rPr lang="en-US" dirty="0"/>
              <a:t>pineal gland is about 8 mm long and 5 mm wide, but after</a:t>
            </a:r>
          </a:p>
          <a:p>
            <a:r>
              <a:rPr lang="en-US" dirty="0"/>
              <a:t>age 7 it regresses </a:t>
            </a:r>
            <a:r>
              <a:rPr lang="en-US" dirty="0" smtClean="0"/>
              <a:t>rapidly- </a:t>
            </a:r>
            <a:r>
              <a:rPr lang="en-US" dirty="0"/>
              <a:t>is </a:t>
            </a:r>
            <a:r>
              <a:rPr lang="en-US" dirty="0" smtClean="0"/>
              <a:t>called </a:t>
            </a:r>
            <a:r>
              <a:rPr lang="en-US" b="1" dirty="0" smtClean="0"/>
              <a:t>involution</a:t>
            </a:r>
            <a:r>
              <a:rPr lang="en-US" b="1" dirty="0"/>
              <a:t>.</a:t>
            </a:r>
            <a:endParaRPr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sldNum" idx="4294967295"/>
          </p:nvPr>
        </p:nvSpPr>
        <p:spPr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6</a:t>
            </a:fld>
            <a:endParaRPr>
              <a:uFillTx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body" idx="4294967295"/>
          </p:nvPr>
        </p:nvSpPr>
        <p:spPr>
          <a:xfrm>
            <a:off x="35496" y="1268760"/>
            <a:ext cx="5112568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>
              <a:lnSpc>
                <a:spcPct val="90000"/>
              </a:lnSpc>
              <a:buClr>
                <a:srgbClr val="000000"/>
              </a:buClr>
              <a:buSzPts val="2800"/>
              <a:buNone/>
            </a:pPr>
            <a:r>
              <a:rPr lang="en-US" sz="2800" b="1" dirty="0">
                <a:solidFill>
                  <a:srgbClr val="000000"/>
                </a:solidFill>
              </a:rPr>
              <a:t>The thymus plays a role in three systems: </a:t>
            </a:r>
            <a:r>
              <a:rPr lang="en-US" sz="2800" dirty="0">
                <a:solidFill>
                  <a:srgbClr val="000000"/>
                </a:solidFill>
              </a:rPr>
              <a:t>endocrine, </a:t>
            </a:r>
            <a:r>
              <a:rPr lang="en-US" sz="2800" dirty="0" smtClean="0">
                <a:solidFill>
                  <a:srgbClr val="000000"/>
                </a:solidFill>
              </a:rPr>
              <a:t>lymphatic,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and immune</a:t>
            </a:r>
            <a:endParaRPr lang="ru-RU" sz="2800" dirty="0" smtClean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90000"/>
              </a:lnSpc>
              <a:buClr>
                <a:srgbClr val="000000"/>
              </a:buClr>
              <a:buSzPts val="2800"/>
              <a:buFont typeface="Arial"/>
              <a:buChar char="•"/>
            </a:pPr>
            <a:endParaRPr dirty="0">
              <a:uFillTx/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undergoes involution and becomes </a:t>
            </a:r>
            <a:r>
              <a:rPr lang="en-US" sz="2000" dirty="0" smtClean="0">
                <a:solidFill>
                  <a:srgbClr val="000000"/>
                </a:solidFill>
              </a:rPr>
              <a:t>increasingly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fatty </a:t>
            </a:r>
            <a:r>
              <a:rPr lang="en-US" sz="2000" dirty="0">
                <a:solidFill>
                  <a:srgbClr val="000000"/>
                </a:solidFill>
              </a:rPr>
              <a:t>and less </a:t>
            </a:r>
            <a:r>
              <a:rPr lang="en-US" sz="2000" dirty="0" smtClean="0">
                <a:solidFill>
                  <a:srgbClr val="000000"/>
                </a:solidFill>
              </a:rPr>
              <a:t>glandular</a:t>
            </a:r>
            <a:endParaRPr lang="ru-RU" sz="200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90000"/>
              </a:lnSpc>
              <a:buClr>
                <a:srgbClr val="000000"/>
              </a:buClr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is a site of maturation for certain white blood </a:t>
            </a:r>
            <a:r>
              <a:rPr lang="en-US" sz="2000" dirty="0" smtClean="0">
                <a:solidFill>
                  <a:srgbClr val="000000"/>
                </a:solidFill>
              </a:rPr>
              <a:t>cells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called </a:t>
            </a:r>
            <a:r>
              <a:rPr lang="en-US" sz="2000" dirty="0">
                <a:solidFill>
                  <a:srgbClr val="000000"/>
                </a:solidFill>
              </a:rPr>
              <a:t>T </a:t>
            </a:r>
            <a:r>
              <a:rPr lang="en-US" sz="2000" dirty="0" smtClean="0">
                <a:solidFill>
                  <a:srgbClr val="000000"/>
                </a:solidFill>
              </a:rPr>
              <a:t>cells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457200" lvl="1" indent="0">
              <a:lnSpc>
                <a:spcPct val="90000"/>
              </a:lnSpc>
              <a:buClr>
                <a:srgbClr val="000000"/>
              </a:buClr>
              <a:buNone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dirty="0" smtClean="0">
                <a:solidFill>
                  <a:srgbClr val="000000"/>
                </a:solidFill>
              </a:rPr>
              <a:t>It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secretes </a:t>
            </a:r>
            <a:r>
              <a:rPr lang="en-US" sz="2000" dirty="0">
                <a:solidFill>
                  <a:srgbClr val="000000"/>
                </a:solidFill>
              </a:rPr>
              <a:t>several hormones </a:t>
            </a:r>
            <a:r>
              <a:rPr lang="en-US" sz="2000" b="1" dirty="0">
                <a:solidFill>
                  <a:srgbClr val="000000"/>
                </a:solidFill>
              </a:rPr>
              <a:t>(</a:t>
            </a:r>
            <a:r>
              <a:rPr lang="en-US" sz="2000" b="1" dirty="0" err="1">
                <a:solidFill>
                  <a:srgbClr val="000000"/>
                </a:solidFill>
              </a:rPr>
              <a:t>thymopoietin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thymosin</a:t>
            </a:r>
            <a:r>
              <a:rPr lang="en-US" sz="2000" b="1" dirty="0">
                <a:solidFill>
                  <a:srgbClr val="000000"/>
                </a:solidFill>
              </a:rPr>
              <a:t>, and </a:t>
            </a:r>
            <a:r>
              <a:rPr lang="en-US" sz="2000" b="1" dirty="0" err="1">
                <a:solidFill>
                  <a:srgbClr val="000000"/>
                </a:solidFill>
              </a:rPr>
              <a:t>thymulin</a:t>
            </a:r>
            <a:r>
              <a:rPr lang="en-US" sz="2000" b="1" dirty="0">
                <a:solidFill>
                  <a:srgbClr val="000000"/>
                </a:solidFill>
              </a:rPr>
              <a:t>)</a:t>
            </a:r>
            <a:endParaRPr sz="2000" b="1" dirty="0">
              <a:uFillTx/>
            </a:endParaRPr>
          </a:p>
        </p:txBody>
      </p:sp>
      <p:sp>
        <p:nvSpPr>
          <p:cNvPr id="95" name="Google Shape;95;p6"/>
          <p:cNvSpPr txBox="1">
            <a:spLocks noGrp="1"/>
          </p:cNvSpPr>
          <p:nvPr>
            <p:ph type="title" idx="4294967295"/>
          </p:nvPr>
        </p:nvSpPr>
        <p:spPr>
          <a:xfrm>
            <a:off x="-2" y="-2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4400" dirty="0"/>
              <a:t>The Thymus</a:t>
            </a:r>
            <a:endParaRPr dirty="0"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410445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sldNum" idx="4294967295"/>
          </p:nvPr>
        </p:nvSpPr>
        <p:spPr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7</a:t>
            </a:fld>
            <a:endParaRPr>
              <a:uFillTx/>
            </a:endParaRPr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4294967295"/>
          </p:nvPr>
        </p:nvSpPr>
        <p:spPr>
          <a:xfrm>
            <a:off x="395536" y="980728"/>
            <a:ext cx="84969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ts val="3200"/>
              <a:buNone/>
            </a:pPr>
            <a:r>
              <a:rPr lang="en-US" sz="1600" dirty="0">
                <a:solidFill>
                  <a:srgbClr val="000000"/>
                </a:solidFill>
              </a:rPr>
              <a:t>is the largest adult gland to have a purely </a:t>
            </a:r>
            <a:r>
              <a:rPr lang="en-US" sz="1600" dirty="0" smtClean="0">
                <a:solidFill>
                  <a:srgbClr val="000000"/>
                </a:solidFill>
              </a:rPr>
              <a:t>endocrine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function</a:t>
            </a:r>
            <a:r>
              <a:rPr lang="en-US" sz="1600" dirty="0">
                <a:solidFill>
                  <a:srgbClr val="000000"/>
                </a:solidFill>
              </a:rPr>
              <a:t>, weighing about 25 </a:t>
            </a:r>
            <a:r>
              <a:rPr lang="en-US" sz="1600" dirty="0" smtClean="0">
                <a:solidFill>
                  <a:srgbClr val="000000"/>
                </a:solidFill>
              </a:rPr>
              <a:t>g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2" name="Google Shape;102;p7"/>
          <p:cNvSpPr txBox="1">
            <a:spLocks noGrp="1"/>
          </p:cNvSpPr>
          <p:nvPr>
            <p:ph type="title" idx="4294967295"/>
          </p:nvPr>
        </p:nvSpPr>
        <p:spPr>
          <a:xfrm>
            <a:off x="-2" y="0"/>
            <a:ext cx="914400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/>
            <a:r>
              <a:rPr lang="en-US" b="1" dirty="0"/>
              <a:t>The Thyroid Gland</a:t>
            </a:r>
            <a:endParaRPr dirty="0">
              <a:uFillTx/>
            </a:endParaRPr>
          </a:p>
        </p:txBody>
      </p:sp>
      <p:pic>
        <p:nvPicPr>
          <p:cNvPr id="2051" name="Picture 3" descr="C:\Users\Broteko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895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24" y="1124744"/>
            <a:ext cx="59766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Google Shape;107;p8"/>
          <p:cNvSpPr txBox="1">
            <a:spLocks noGrp="1"/>
          </p:cNvSpPr>
          <p:nvPr>
            <p:ph type="sldNum" idx="4294967295"/>
          </p:nvPr>
        </p:nvSpPr>
        <p:spPr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rgbClr val="000000"/>
                </a:solidFill>
                <a:uFillTx/>
              </a:rPr>
              <a:t>8</a:t>
            </a:fld>
            <a:endParaRPr>
              <a:uFillTx/>
            </a:endParaRPr>
          </a:p>
        </p:txBody>
      </p:sp>
      <p:sp>
        <p:nvSpPr>
          <p:cNvPr id="108" name="Google Shape;108;p8"/>
          <p:cNvSpPr txBox="1">
            <a:spLocks noGrp="1"/>
          </p:cNvSpPr>
          <p:nvPr>
            <p:ph type="title" idx="4294967295"/>
          </p:nvPr>
        </p:nvSpPr>
        <p:spPr>
          <a:xfrm>
            <a:off x="-2" y="0"/>
            <a:ext cx="914400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4400" b="1" dirty="0"/>
              <a:t>The Thyroid Gland</a:t>
            </a:r>
            <a:endParaRPr dirty="0">
              <a:uFillTx/>
            </a:endParaRPr>
          </a:p>
        </p:txBody>
      </p:sp>
      <p:sp>
        <p:nvSpPr>
          <p:cNvPr id="109" name="Google Shape;109;p8"/>
          <p:cNvSpPr txBox="1">
            <a:spLocks noGrp="1"/>
          </p:cNvSpPr>
          <p:nvPr>
            <p:ph type="body" idx="4294967295"/>
          </p:nvPr>
        </p:nvSpPr>
        <p:spPr>
          <a:xfrm>
            <a:off x="-324544" y="1484784"/>
            <a:ext cx="4067944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1" indent="0">
              <a:lnSpc>
                <a:spcPct val="90000"/>
              </a:lnSpc>
              <a:buClr>
                <a:srgbClr val="000000"/>
              </a:buClr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Each </a:t>
            </a:r>
            <a:r>
              <a:rPr lang="en-US" sz="1400" dirty="0">
                <a:solidFill>
                  <a:srgbClr val="000000"/>
                </a:solidFill>
              </a:rPr>
              <a:t>is filled with a protein-rich </a:t>
            </a:r>
            <a:r>
              <a:rPr lang="en-US" sz="1400" dirty="0" smtClean="0">
                <a:solidFill>
                  <a:srgbClr val="000000"/>
                </a:solidFill>
              </a:rPr>
              <a:t>colloid and </a:t>
            </a:r>
            <a:r>
              <a:rPr lang="en-US" sz="1400" dirty="0">
                <a:solidFill>
                  <a:srgbClr val="000000"/>
                </a:solidFill>
              </a:rPr>
              <a:t>lined by a simple </a:t>
            </a:r>
            <a:r>
              <a:rPr lang="en-US" sz="1400" dirty="0" smtClean="0">
                <a:solidFill>
                  <a:srgbClr val="000000"/>
                </a:solidFill>
              </a:rPr>
              <a:t>cuboidal epithelium </a:t>
            </a:r>
            <a:r>
              <a:rPr lang="en-US" sz="1400" dirty="0">
                <a:solidFill>
                  <a:srgbClr val="000000"/>
                </a:solidFill>
              </a:rPr>
              <a:t>of </a:t>
            </a:r>
            <a:r>
              <a:rPr lang="en-US" sz="1400" b="1" dirty="0">
                <a:solidFill>
                  <a:srgbClr val="000000"/>
                </a:solidFill>
              </a:rPr>
              <a:t>follicular </a:t>
            </a:r>
            <a:r>
              <a:rPr lang="en-US" sz="1400" b="1" dirty="0" smtClean="0">
                <a:solidFill>
                  <a:srgbClr val="000000"/>
                </a:solidFill>
              </a:rPr>
              <a:t>cells</a:t>
            </a:r>
          </a:p>
          <a:p>
            <a:pPr marL="457200" lvl="1" indent="0">
              <a:lnSpc>
                <a:spcPct val="90000"/>
              </a:lnSpc>
              <a:buClr>
                <a:srgbClr val="000000"/>
              </a:buClr>
              <a:buNone/>
            </a:pPr>
            <a:endParaRPr lang="en-US" sz="1400" b="1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90000"/>
              </a:lnSpc>
              <a:buClr>
                <a:srgbClr val="000000"/>
              </a:buClr>
              <a:buNone/>
            </a:pPr>
            <a:endParaRPr lang="en-US" sz="1400" b="1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1400" dirty="0" smtClean="0">
                <a:solidFill>
                  <a:srgbClr val="000000"/>
                </a:solidFill>
              </a:rPr>
              <a:t>These cells </a:t>
            </a:r>
            <a:r>
              <a:rPr lang="en-US" sz="1400" dirty="0">
                <a:solidFill>
                  <a:srgbClr val="000000"/>
                </a:solidFill>
              </a:rPr>
              <a:t>secrete about 80 </a:t>
            </a:r>
            <a:r>
              <a:rPr lang="en-US" sz="1400" dirty="0" err="1" smtClean="0">
                <a:solidFill>
                  <a:srgbClr val="000000"/>
                </a:solidFill>
              </a:rPr>
              <a:t>μg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of thyroid hormone (</a:t>
            </a:r>
            <a:r>
              <a:rPr lang="en-US" sz="1800" b="1" dirty="0" smtClean="0">
                <a:solidFill>
                  <a:srgbClr val="000000"/>
                </a:solidFill>
              </a:rPr>
              <a:t>TH) </a:t>
            </a:r>
            <a:r>
              <a:rPr lang="en-US" sz="1400" dirty="0" smtClean="0">
                <a:solidFill>
                  <a:srgbClr val="000000"/>
                </a:solidFill>
              </a:rPr>
              <a:t>daily</a:t>
            </a:r>
          </a:p>
          <a:p>
            <a:pPr marL="457200" lvl="1" indent="0">
              <a:lnSpc>
                <a:spcPct val="90000"/>
              </a:lnSpc>
              <a:buClr>
                <a:srgbClr val="000000"/>
              </a:buClr>
              <a:buNone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1400" dirty="0" smtClean="0">
                <a:solidFill>
                  <a:srgbClr val="000000"/>
                </a:solidFill>
              </a:rPr>
              <a:t>90</a:t>
            </a:r>
            <a:r>
              <a:rPr lang="en-US" sz="1400" dirty="0">
                <a:solidFill>
                  <a:srgbClr val="000000"/>
                </a:solidFill>
              </a:rPr>
              <a:t>% of this is in a form called </a:t>
            </a:r>
            <a:r>
              <a:rPr lang="en-US" sz="1600" b="1" dirty="0" err="1">
                <a:solidFill>
                  <a:srgbClr val="000000"/>
                </a:solidFill>
              </a:rPr>
              <a:t>thyroxine</a:t>
            </a:r>
            <a:r>
              <a:rPr lang="en-US" sz="1600" b="1" dirty="0">
                <a:solidFill>
                  <a:srgbClr val="000000"/>
                </a:solidFill>
              </a:rPr>
              <a:t>, T4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b="1" dirty="0">
                <a:solidFill>
                  <a:srgbClr val="000000"/>
                </a:solidFill>
              </a:rPr>
              <a:t>or </a:t>
            </a:r>
            <a:r>
              <a:rPr lang="en-US" sz="1600" b="1" dirty="0" err="1" smtClean="0">
                <a:solidFill>
                  <a:srgbClr val="000000"/>
                </a:solidFill>
              </a:rPr>
              <a:t>tetraiodothyronine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its structure </a:t>
            </a:r>
            <a:r>
              <a:rPr lang="en-US" sz="1400" dirty="0">
                <a:solidFill>
                  <a:srgbClr val="000000"/>
                </a:solidFill>
              </a:rPr>
              <a:t>includes four iodine </a:t>
            </a:r>
            <a:r>
              <a:rPr lang="en-US" sz="1400" dirty="0" smtClean="0">
                <a:solidFill>
                  <a:srgbClr val="000000"/>
                </a:solidFill>
              </a:rPr>
              <a:t>atoms</a:t>
            </a:r>
          </a:p>
          <a:p>
            <a:pPr marL="457200" lvl="1" indent="0">
              <a:lnSpc>
                <a:spcPct val="90000"/>
              </a:lnSpc>
              <a:buClr>
                <a:srgbClr val="000000"/>
              </a:buClr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1400" dirty="0" smtClean="0">
                <a:solidFill>
                  <a:srgbClr val="000000"/>
                </a:solidFill>
              </a:rPr>
              <a:t>10</a:t>
            </a:r>
            <a:r>
              <a:rPr lang="en-US" sz="1400" dirty="0">
                <a:solidFill>
                  <a:srgbClr val="000000"/>
                </a:solidFill>
              </a:rPr>
              <a:t>% is a form with three iodine atoms, called </a:t>
            </a:r>
            <a:r>
              <a:rPr lang="en-US" sz="1600" b="1" dirty="0" err="1">
                <a:solidFill>
                  <a:srgbClr val="000000"/>
                </a:solidFill>
              </a:rPr>
              <a:t>triiodothyronine</a:t>
            </a:r>
            <a:r>
              <a:rPr lang="en-US" sz="1600" b="1" dirty="0">
                <a:solidFill>
                  <a:srgbClr val="000000"/>
                </a:solidFill>
              </a:rPr>
              <a:t> or </a:t>
            </a:r>
            <a:r>
              <a:rPr lang="en-US" sz="1600" b="1" dirty="0" smtClean="0">
                <a:solidFill>
                  <a:srgbClr val="000000"/>
                </a:solidFill>
              </a:rPr>
              <a:t>T3</a:t>
            </a:r>
          </a:p>
          <a:p>
            <a:pPr marL="457200" lvl="1" indent="0">
              <a:lnSpc>
                <a:spcPct val="90000"/>
              </a:lnSpc>
              <a:buClr>
                <a:srgbClr val="000000"/>
              </a:buClr>
              <a:buNone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1400" dirty="0">
                <a:solidFill>
                  <a:srgbClr val="000000"/>
                </a:solidFill>
              </a:rPr>
              <a:t>contains nests of </a:t>
            </a:r>
            <a:r>
              <a:rPr lang="en-US" sz="1600" b="1" dirty="0" err="1">
                <a:solidFill>
                  <a:srgbClr val="000000"/>
                </a:solidFill>
              </a:rPr>
              <a:t>parafollicular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cells</a:t>
            </a:r>
            <a:r>
              <a:rPr lang="en-US" sz="1600" dirty="0" smtClean="0">
                <a:solidFill>
                  <a:srgbClr val="000000"/>
                </a:solidFill>
              </a:rPr>
              <a:t>, also </a:t>
            </a:r>
            <a:r>
              <a:rPr lang="en-US" sz="1600" b="1" dirty="0">
                <a:solidFill>
                  <a:srgbClr val="000000"/>
                </a:solidFill>
              </a:rPr>
              <a:t>called clear (C) cells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</a:rPr>
              <a:t>at the periphery of the follicles. </a:t>
            </a:r>
            <a:r>
              <a:rPr lang="en-US" sz="1400" dirty="0" smtClean="0">
                <a:solidFill>
                  <a:srgbClr val="000000"/>
                </a:solidFill>
              </a:rPr>
              <a:t>They respond </a:t>
            </a:r>
            <a:r>
              <a:rPr lang="en-US" sz="1400" dirty="0">
                <a:solidFill>
                  <a:srgbClr val="000000"/>
                </a:solidFill>
              </a:rPr>
              <a:t>to rising levels of blood calcium by secreting the </a:t>
            </a:r>
            <a:r>
              <a:rPr lang="en-US" sz="1400" dirty="0" smtClean="0">
                <a:solidFill>
                  <a:srgbClr val="000000"/>
                </a:solidFill>
              </a:rPr>
              <a:t>hormone </a:t>
            </a:r>
            <a:r>
              <a:rPr lang="en-US" sz="1600" b="1" dirty="0" smtClean="0">
                <a:solidFill>
                  <a:srgbClr val="000000"/>
                </a:solidFill>
              </a:rPr>
              <a:t>calcitonin</a:t>
            </a:r>
            <a:r>
              <a:rPr lang="en-US" sz="1600" b="1" dirty="0">
                <a:solidFill>
                  <a:srgbClr val="000000"/>
                </a:solidFill>
              </a:rPr>
              <a:t>.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989073"/>
            <a:ext cx="6948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Histologically, the thyroid is composed mostly of sacs called thyroid follicles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roteko\Desktop\Безымянный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7" y="244574"/>
            <a:ext cx="565785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5716" y="56612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primary effect of TH is to increase one’s metabolic rate. As a result, it raises oxygen consumption and has </a:t>
            </a:r>
            <a:r>
              <a:rPr lang="en-US" b="1" dirty="0"/>
              <a:t>a </a:t>
            </a:r>
            <a:r>
              <a:rPr lang="en-US" b="1" dirty="0" err="1"/>
              <a:t>calorigenic</a:t>
            </a:r>
            <a:r>
              <a:rPr lang="en-US" b="1" dirty="0"/>
              <a:t> </a:t>
            </a:r>
            <a:r>
              <a:rPr lang="en-US" b="1" dirty="0" smtClean="0"/>
              <a:t>effect —</a:t>
            </a:r>
            <a:r>
              <a:rPr lang="en-US" dirty="0" smtClean="0"/>
              <a:t> it </a:t>
            </a:r>
            <a:r>
              <a:rPr lang="en-US" dirty="0"/>
              <a:t>increases heat production.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4F4F4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1077</Words>
  <Application>Microsoft Office PowerPoint</Application>
  <PresentationFormat>Экран (4:3)</PresentationFormat>
  <Paragraphs>116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White</vt:lpstr>
      <vt:lpstr>Презентация PowerPoint</vt:lpstr>
      <vt:lpstr>Презентация PowerPoint</vt:lpstr>
      <vt:lpstr>LEARNING OUTCOMES</vt:lpstr>
      <vt:lpstr>Презентация PowerPoint</vt:lpstr>
      <vt:lpstr>The Pineal Gland</vt:lpstr>
      <vt:lpstr>The Thymus</vt:lpstr>
      <vt:lpstr>The Thyroid Gland</vt:lpstr>
      <vt:lpstr>The Thyroid Gland</vt:lpstr>
      <vt:lpstr>Презентация PowerPoint</vt:lpstr>
      <vt:lpstr>The Parathyroid Glands</vt:lpstr>
      <vt:lpstr>The Adrenal Glands</vt:lpstr>
      <vt:lpstr>The Adrenal Glands</vt:lpstr>
      <vt:lpstr>Презентация PowerPoint</vt:lpstr>
      <vt:lpstr>Презентация PowerPoint</vt:lpstr>
      <vt:lpstr>The Pancreatic Islets</vt:lpstr>
      <vt:lpstr>The Gonads</vt:lpstr>
      <vt:lpstr>Lymphatic Drainage of Mammary and Axillary Regions</vt:lpstr>
      <vt:lpstr>Endocrine Functions of Other Tissues and Organs</vt:lpstr>
      <vt:lpstr>Endocrine Functions of Other Tissues and Organs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24</cp:revision>
  <dcterms:modified xsi:type="dcterms:W3CDTF">2020-09-23T07:19:18Z</dcterms:modified>
</cp:coreProperties>
</file>